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</p:sldMasterIdLst>
  <p:notesMasterIdLst>
    <p:notesMasterId r:id="rId26"/>
  </p:notesMasterIdLst>
  <p:handoutMasterIdLst>
    <p:handoutMasterId r:id="rId27"/>
  </p:handoutMasterIdLst>
  <p:sldIdLst>
    <p:sldId id="1003" r:id="rId2"/>
    <p:sldId id="1005" r:id="rId3"/>
    <p:sldId id="1048" r:id="rId4"/>
    <p:sldId id="1049" r:id="rId5"/>
    <p:sldId id="1090" r:id="rId6"/>
    <p:sldId id="1068" r:id="rId7"/>
    <p:sldId id="1070" r:id="rId8"/>
    <p:sldId id="1071" r:id="rId9"/>
    <p:sldId id="1050" r:id="rId10"/>
    <p:sldId id="1051" r:id="rId11"/>
    <p:sldId id="1058" r:id="rId12"/>
    <p:sldId id="1091" r:id="rId13"/>
    <p:sldId id="1094" r:id="rId14"/>
    <p:sldId id="1076" r:id="rId15"/>
    <p:sldId id="1077" r:id="rId16"/>
    <p:sldId id="1081" r:id="rId17"/>
    <p:sldId id="1092" r:id="rId18"/>
    <p:sldId id="1093" r:id="rId19"/>
    <p:sldId id="1088" r:id="rId20"/>
    <p:sldId id="1084" r:id="rId21"/>
    <p:sldId id="1085" r:id="rId22"/>
    <p:sldId id="1074" r:id="rId23"/>
    <p:sldId id="1095" r:id="rId24"/>
    <p:sldId id="1096" r:id="rId25"/>
  </p:sldIdLst>
  <p:sldSz cx="9144000" cy="6858000" type="screen4x3"/>
  <p:notesSz cx="6858000" cy="9077325"/>
  <p:defaultTextStyle>
    <a:defPPr>
      <a:defRPr lang="en-US"/>
    </a:defPPr>
    <a:lvl1pPr algn="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5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59">
          <p15:clr>
            <a:srgbClr val="A4A3A4"/>
          </p15:clr>
        </p15:guide>
        <p15:guide id="2" pos="215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8ACAFF"/>
    <a:srgbClr val="FFFF99"/>
    <a:srgbClr val="0000FF"/>
    <a:srgbClr val="FFFF00"/>
    <a:srgbClr val="FFCCFF"/>
    <a:srgbClr val="CC66FF"/>
    <a:srgbClr val="008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93" autoAdjust="0"/>
    <p:restoredTop sz="95122" autoAdjust="0"/>
  </p:normalViewPr>
  <p:slideViewPr>
    <p:cSldViewPr snapToGrid="0" snapToObjects="1">
      <p:cViewPr varScale="1">
        <p:scale>
          <a:sx n="70" d="100"/>
          <a:sy n="70" d="100"/>
        </p:scale>
        <p:origin x="1530" y="54"/>
      </p:cViewPr>
      <p:guideLst>
        <p:guide orient="horz" pos="215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napToObjects="1">
      <p:cViewPr varScale="1">
        <p:scale>
          <a:sx n="59" d="100"/>
          <a:sy n="59" d="100"/>
        </p:scale>
        <p:origin x="-2472" y="-90"/>
      </p:cViewPr>
      <p:guideLst>
        <p:guide orient="horz" pos="2859"/>
        <p:guide pos="215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678488" y="8367713"/>
            <a:ext cx="873125" cy="439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65" tIns="44782" rIns="89565" bIns="44782" numCol="1" anchor="b" anchorCtr="0" compatLnSpc="1">
            <a:prstTxWarp prst="textNoShape">
              <a:avLst/>
            </a:prstTxWarp>
          </a:bodyPr>
          <a:lstStyle>
            <a:lvl1pPr algn="r" defTabSz="893763" eaLnBrk="0" hangingPunct="0">
              <a:spcBef>
                <a:spcPct val="0"/>
              </a:spcBef>
              <a:buClrTx/>
              <a:buFontTx/>
              <a:buNone/>
              <a:defRPr kumimoji="0" sz="1200" b="1">
                <a:latin typeface="Arial" pitchFamily="34" charset="0"/>
                <a:ea typeface="굴림" pitchFamily="34" charset="-127"/>
                <a:cs typeface="+mn-cs"/>
              </a:defRPr>
            </a:lvl1pPr>
          </a:lstStyle>
          <a:p>
            <a:pPr>
              <a:defRPr/>
            </a:pPr>
            <a:fld id="{23C8C635-44A4-474E-82B9-50AD9E9A6FE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74086481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2438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  <a:effectLst/>
        </p:spPr>
        <p:txBody>
          <a:bodyPr vert="horz" wrap="none" lIns="91050" tIns="45525" rIns="91050" bIns="45525" numCol="1" anchor="ctr" anchorCtr="0" compatLnSpc="1">
            <a:prstTxWarp prst="textNoShape">
              <a:avLst/>
            </a:prstTxWarp>
          </a:bodyPr>
          <a:lstStyle>
            <a:lvl1pPr algn="l" defTabSz="909638" eaLnBrk="0" hangingPunct="0">
              <a:spcBef>
                <a:spcPct val="0"/>
              </a:spcBef>
              <a:buClrTx/>
              <a:buFontTx/>
              <a:buNone/>
              <a:defRPr kumimoji="0" sz="1200" b="1">
                <a:latin typeface="Arial" pitchFamily="34" charset="0"/>
                <a:ea typeface="굴림" pitchFamily="34" charset="-127"/>
                <a:cs typeface="+mn-cs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54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2438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  <a:effectLst/>
        </p:spPr>
        <p:txBody>
          <a:bodyPr vert="horz" wrap="none" lIns="91050" tIns="45525" rIns="91050" bIns="45525" numCol="1" anchor="ctr" anchorCtr="0" compatLnSpc="1">
            <a:prstTxWarp prst="textNoShape">
              <a:avLst/>
            </a:prstTxWarp>
          </a:bodyPr>
          <a:lstStyle>
            <a:lvl1pPr algn="r" defTabSz="909638" eaLnBrk="0" hangingPunct="0">
              <a:spcBef>
                <a:spcPct val="0"/>
              </a:spcBef>
              <a:buClrTx/>
              <a:buFontTx/>
              <a:buNone/>
              <a:defRPr kumimoji="0" sz="1200" b="1">
                <a:latin typeface="Arial" pitchFamily="34" charset="0"/>
                <a:ea typeface="굴림" pitchFamily="34" charset="-127"/>
                <a:cs typeface="+mn-cs"/>
              </a:defRPr>
            </a:lvl1pPr>
          </a:lstStyle>
          <a:p>
            <a:pPr>
              <a:defRPr/>
            </a:pPr>
            <a:r>
              <a:rPr lang="en-US" altLang="ko-KR"/>
              <a:t>6/17/2010</a:t>
            </a:r>
          </a:p>
        </p:txBody>
      </p:sp>
      <p:sp>
        <p:nvSpPr>
          <p:cNvPr id="337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9988" y="677863"/>
            <a:ext cx="4516437" cy="33877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54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292600"/>
            <a:ext cx="5032375" cy="4071938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  <a:effectLst/>
        </p:spPr>
        <p:txBody>
          <a:bodyPr vert="horz" wrap="none" lIns="91050" tIns="45525" rIns="91050" bIns="4552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 smtClean="0"/>
              <a:t>Click to edit Master text styles</a:t>
            </a:r>
          </a:p>
          <a:p>
            <a:pPr lvl="1"/>
            <a:r>
              <a:rPr lang="en-US" altLang="ko-KR" noProof="0" smtClean="0"/>
              <a:t>Second level</a:t>
            </a:r>
          </a:p>
          <a:p>
            <a:pPr lvl="2"/>
            <a:r>
              <a:rPr lang="en-US" altLang="ko-KR" noProof="0" smtClean="0"/>
              <a:t>Third level</a:t>
            </a:r>
          </a:p>
          <a:p>
            <a:pPr lvl="3"/>
            <a:r>
              <a:rPr lang="en-US" altLang="ko-KR" noProof="0" smtClean="0"/>
              <a:t>Fourth level</a:t>
            </a:r>
          </a:p>
          <a:p>
            <a:pPr lvl="4"/>
            <a:r>
              <a:rPr lang="en-US" altLang="ko-KR" noProof="0" smtClean="0"/>
              <a:t>Fifth level</a:t>
            </a:r>
          </a:p>
        </p:txBody>
      </p:sp>
      <p:sp>
        <p:nvSpPr>
          <p:cNvPr id="1054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591550"/>
            <a:ext cx="2971800" cy="449263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  <a:effectLst/>
        </p:spPr>
        <p:txBody>
          <a:bodyPr vert="horz" wrap="none" lIns="91050" tIns="45525" rIns="91050" bIns="45525" numCol="1" anchor="b" anchorCtr="0" compatLnSpc="1">
            <a:prstTxWarp prst="textNoShape">
              <a:avLst/>
            </a:prstTxWarp>
          </a:bodyPr>
          <a:lstStyle>
            <a:lvl1pPr algn="l" defTabSz="909638" eaLnBrk="0" hangingPunct="0">
              <a:spcBef>
                <a:spcPct val="0"/>
              </a:spcBef>
              <a:buClrTx/>
              <a:buFontTx/>
              <a:buNone/>
              <a:defRPr kumimoji="0" sz="1200" b="1">
                <a:latin typeface="Arial" pitchFamily="34" charset="0"/>
                <a:ea typeface="굴림" pitchFamily="34" charset="-127"/>
                <a:cs typeface="+mn-cs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54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591550"/>
            <a:ext cx="2971800" cy="449263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  <a:effectLst/>
        </p:spPr>
        <p:txBody>
          <a:bodyPr vert="horz" wrap="none" lIns="91050" tIns="45525" rIns="91050" bIns="45525" numCol="1" anchor="b" anchorCtr="0" compatLnSpc="1">
            <a:prstTxWarp prst="textNoShape">
              <a:avLst/>
            </a:prstTxWarp>
          </a:bodyPr>
          <a:lstStyle>
            <a:lvl1pPr algn="r" defTabSz="909638" eaLnBrk="0" hangingPunct="0">
              <a:spcBef>
                <a:spcPct val="0"/>
              </a:spcBef>
              <a:buClrTx/>
              <a:buFontTx/>
              <a:buNone/>
              <a:defRPr kumimoji="0" sz="1200" b="1">
                <a:latin typeface="Arial" pitchFamily="34" charset="0"/>
                <a:ea typeface="굴림" pitchFamily="34" charset="-127"/>
                <a:cs typeface="+mn-cs"/>
              </a:defRPr>
            </a:lvl1pPr>
          </a:lstStyle>
          <a:p>
            <a:pPr>
              <a:defRPr/>
            </a:pPr>
            <a:fld id="{43750276-1C47-464A-BF64-1DD9CCA971EC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3417765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ABE9BFC-0A16-4E2E-A875-4E714557E858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2662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90563"/>
            <a:ext cx="4537075" cy="34036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662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6362" y="4310870"/>
            <a:ext cx="5486681" cy="4084509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306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6/17/2010</a:t>
            </a: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3750276-1C47-464A-BF64-1DD9CCA971EC}" type="slidenum">
              <a:rPr lang="ko-KR" altLang="en-US" smtClean="0"/>
              <a:pPr>
                <a:defRPr/>
              </a:pPr>
              <a:t>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9127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6/17/2010</a:t>
            </a: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3750276-1C47-464A-BF64-1DD9CCA971EC}" type="slidenum">
              <a:rPr lang="ko-KR" altLang="en-US" smtClean="0"/>
              <a:pPr>
                <a:defRPr/>
              </a:pPr>
              <a:t>10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86905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6/17/2010</a:t>
            </a: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3750276-1C47-464A-BF64-1DD9CCA971EC}" type="slidenum">
              <a:rPr lang="ko-KR" altLang="en-US" smtClean="0"/>
              <a:pPr>
                <a:defRPr/>
              </a:pPr>
              <a:t>14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93766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6/17/2010</a:t>
            </a: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3750276-1C47-464A-BF64-1DD9CCA971EC}" type="slidenum">
              <a:rPr lang="ko-KR" altLang="en-US" smtClean="0"/>
              <a:pPr>
                <a:defRPr/>
              </a:pPr>
              <a:t>15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362613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6/17/2010</a:t>
            </a: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3750276-1C47-464A-BF64-1DD9CCA971EC}" type="slidenum">
              <a:rPr lang="ko-KR" altLang="en-US" smtClean="0"/>
              <a:pPr>
                <a:defRPr/>
              </a:pPr>
              <a:t>16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99698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6/17/2010</a:t>
            </a: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3750276-1C47-464A-BF64-1DD9CCA971EC}" type="slidenum">
              <a:rPr lang="ko-KR" altLang="en-US" smtClean="0"/>
              <a:pPr>
                <a:defRPr/>
              </a:pPr>
              <a:t>17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81667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6/17/2010</a:t>
            </a: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3750276-1C47-464A-BF64-1DD9CCA971EC}" type="slidenum">
              <a:rPr lang="ko-KR" altLang="en-US" smtClean="0"/>
              <a:pPr>
                <a:defRPr/>
              </a:pPr>
              <a:t>18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62521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6/17/2010</a:t>
            </a:r>
            <a:endParaRPr lang="en-US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3750276-1C47-464A-BF64-1DD9CCA971EC}" type="slidenum">
              <a:rPr lang="ko-KR" altLang="en-US" smtClean="0"/>
              <a:pPr>
                <a:defRPr/>
              </a:pPr>
              <a:t>19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35262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0325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>
            <a:off x="0" y="603250"/>
            <a:ext cx="9296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none" w="sm" len="lg"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6" name="Object 13"/>
          <p:cNvGraphicFramePr>
            <a:graphicFrameLocks noChangeAspect="1"/>
          </p:cNvGraphicFramePr>
          <p:nvPr/>
        </p:nvGraphicFramePr>
        <p:xfrm>
          <a:off x="7924800" y="5753100"/>
          <a:ext cx="121920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353" name="Photo Editor Photo" r:id="rId3" imgW="1173582" imgH="1020952" progId="">
                  <p:embed/>
                </p:oleObj>
              </mc:Choice>
              <mc:Fallback>
                <p:oleObj name="Photo Editor Photo" r:id="rId3" imgW="1173582" imgH="102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753100"/>
                        <a:ext cx="1219200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-62346"/>
            <a:ext cx="7769225" cy="73183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39899"/>
            <a:ext cx="8497888" cy="5400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D13A49-39AD-4D2B-8EDA-403201B08A3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none" w="sm" len="lg"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7" name="Object 13"/>
          <p:cNvGraphicFramePr>
            <a:graphicFrameLocks noChangeAspect="1"/>
          </p:cNvGraphicFramePr>
          <p:nvPr/>
        </p:nvGraphicFramePr>
        <p:xfrm>
          <a:off x="7924800" y="5753100"/>
          <a:ext cx="121920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569" name="Photo Editor Photo" r:id="rId3" imgW="1173582" imgH="1020952" progId="">
                  <p:embed/>
                </p:oleObj>
              </mc:Choice>
              <mc:Fallback>
                <p:oleObj name="Photo Editor Photo" r:id="rId3" imgW="1173582" imgH="102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753100"/>
                        <a:ext cx="1219200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769225" cy="7318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771525"/>
            <a:ext cx="4171950" cy="5400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771525"/>
            <a:ext cx="4173538" cy="5400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B48C87-D340-4F15-93A9-DBDD8B291D98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769225" cy="7318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771525"/>
            <a:ext cx="4171950" cy="5400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29150" y="771525"/>
            <a:ext cx="4173538" cy="26241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29150" y="3548063"/>
            <a:ext cx="4173538" cy="26241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31880E-240F-4315-B411-DA5FA0C327D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EFB286-2D91-4AB1-B92F-09AF0CE7F74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2560" cy="8280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871291"/>
            <a:ext cx="9144000" cy="598670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0" y="6466278"/>
            <a:ext cx="2134080" cy="364359"/>
          </a:xfrm>
          <a:prstGeom prst="rect">
            <a:avLst/>
          </a:prstGeom>
        </p:spPr>
        <p:txBody>
          <a:bodyPr vert="horz" lIns="82945" tIns="41473" rIns="82945" bIns="41473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D0F13-ED28-4842-B9B4-9CD6393FE9A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3420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none" w="sm" len="lg"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6" name="Object 13"/>
          <p:cNvGraphicFramePr>
            <a:graphicFrameLocks noChangeAspect="1"/>
          </p:cNvGraphicFramePr>
          <p:nvPr/>
        </p:nvGraphicFramePr>
        <p:xfrm>
          <a:off x="7924800" y="5753100"/>
          <a:ext cx="121920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377" name="Photo Editor Photo" r:id="rId3" imgW="1173582" imgH="1020952" progId="">
                  <p:embed/>
                </p:oleObj>
              </mc:Choice>
              <mc:Fallback>
                <p:oleObj name="Photo Editor Photo" r:id="rId3" imgW="1173582" imgH="102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753100"/>
                        <a:ext cx="1219200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7B4E6F-79B3-4213-8D3A-6769B4AEE79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8" name="Line 4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none" w="sm" len="lg"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9" name="Object 13"/>
          <p:cNvGraphicFramePr>
            <a:graphicFrameLocks noChangeAspect="1"/>
          </p:cNvGraphicFramePr>
          <p:nvPr/>
        </p:nvGraphicFramePr>
        <p:xfrm>
          <a:off x="7924800" y="5753100"/>
          <a:ext cx="121920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401" name="Photo Editor Photo" r:id="rId3" imgW="1173582" imgH="1020952" progId="">
                  <p:embed/>
                </p:oleObj>
              </mc:Choice>
              <mc:Fallback>
                <p:oleObj name="Photo Editor Photo" r:id="rId3" imgW="1173582" imgH="102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753100"/>
                        <a:ext cx="1219200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Rectangle 9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FEE61F-C019-495E-85F1-4BD6571DB23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4" name="Line 4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none" w="sm" len="lg"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5" name="Object 13"/>
          <p:cNvGraphicFramePr>
            <a:graphicFrameLocks noChangeAspect="1"/>
          </p:cNvGraphicFramePr>
          <p:nvPr/>
        </p:nvGraphicFramePr>
        <p:xfrm>
          <a:off x="7924800" y="5753100"/>
          <a:ext cx="121920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25" name="Photo Editor Photo" r:id="rId3" imgW="1173582" imgH="1020952" progId="">
                  <p:embed/>
                </p:oleObj>
              </mc:Choice>
              <mc:Fallback>
                <p:oleObj name="Photo Editor Photo" r:id="rId3" imgW="1173582" imgH="102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753100"/>
                        <a:ext cx="1219200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EB4A08-6816-40D3-8C11-5122F933382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3" name="Line 4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none" w="sm" len="lg"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4" name="Object 13"/>
          <p:cNvGraphicFramePr>
            <a:graphicFrameLocks noChangeAspect="1"/>
          </p:cNvGraphicFramePr>
          <p:nvPr/>
        </p:nvGraphicFramePr>
        <p:xfrm>
          <a:off x="7924800" y="5753100"/>
          <a:ext cx="121920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449" name="Photo Editor Photo" r:id="rId3" imgW="1173582" imgH="1020952" progId="">
                  <p:embed/>
                </p:oleObj>
              </mc:Choice>
              <mc:Fallback>
                <p:oleObj name="Photo Editor Photo" r:id="rId3" imgW="1173582" imgH="102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753100"/>
                        <a:ext cx="1219200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FF85D6-9F22-4A5B-B97E-BE77B447BE09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none" w="sm" len="lg"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7" name="Object 13"/>
          <p:cNvGraphicFramePr>
            <a:graphicFrameLocks noChangeAspect="1"/>
          </p:cNvGraphicFramePr>
          <p:nvPr/>
        </p:nvGraphicFramePr>
        <p:xfrm>
          <a:off x="7924800" y="5753100"/>
          <a:ext cx="121920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473" name="Photo Editor Photo" r:id="rId3" imgW="1173582" imgH="1020952" progId="">
                  <p:embed/>
                </p:oleObj>
              </mc:Choice>
              <mc:Fallback>
                <p:oleObj name="Photo Editor Photo" r:id="rId3" imgW="1173582" imgH="102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753100"/>
                        <a:ext cx="1219200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809666-9979-4A4E-BFE8-6D2A23E47F4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none" w="sm" len="lg"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7" name="Object 13"/>
          <p:cNvGraphicFramePr>
            <a:graphicFrameLocks noChangeAspect="1"/>
          </p:cNvGraphicFramePr>
          <p:nvPr/>
        </p:nvGraphicFramePr>
        <p:xfrm>
          <a:off x="7924800" y="5753100"/>
          <a:ext cx="121920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497" name="Photo Editor Photo" r:id="rId3" imgW="1173582" imgH="1020952" progId="">
                  <p:embed/>
                </p:oleObj>
              </mc:Choice>
              <mc:Fallback>
                <p:oleObj name="Photo Editor Photo" r:id="rId3" imgW="1173582" imgH="102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753100"/>
                        <a:ext cx="1219200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6459BB-AD92-4928-9526-7F587484E1D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none" w="sm" len="lg"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6" name="Object 13"/>
          <p:cNvGraphicFramePr>
            <a:graphicFrameLocks noChangeAspect="1"/>
          </p:cNvGraphicFramePr>
          <p:nvPr/>
        </p:nvGraphicFramePr>
        <p:xfrm>
          <a:off x="7924800" y="5753100"/>
          <a:ext cx="121920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521" name="Photo Editor Photo" r:id="rId3" imgW="1173582" imgH="1020952" progId="">
                  <p:embed/>
                </p:oleObj>
              </mc:Choice>
              <mc:Fallback>
                <p:oleObj name="Photo Editor Photo" r:id="rId3" imgW="1173582" imgH="102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753100"/>
                        <a:ext cx="1219200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82B74F-07CF-48F4-96E6-749743F6270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none" w="sm" len="lg"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6" name="Object 13"/>
          <p:cNvGraphicFramePr>
            <a:graphicFrameLocks noChangeAspect="1"/>
          </p:cNvGraphicFramePr>
          <p:nvPr/>
        </p:nvGraphicFramePr>
        <p:xfrm>
          <a:off x="7924800" y="5753100"/>
          <a:ext cx="121920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545" name="Photo Editor Photo" r:id="rId3" imgW="1173582" imgH="1020952" progId="">
                  <p:embed/>
                </p:oleObj>
              </mc:Choice>
              <mc:Fallback>
                <p:oleObj name="Photo Editor Photo" r:id="rId3" imgW="1173582" imgH="102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753100"/>
                        <a:ext cx="1219200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78613" y="0"/>
            <a:ext cx="2124075" cy="6172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0"/>
            <a:ext cx="6221413" cy="6172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6F3523-C763-497A-B0C7-95D204895D9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vmlDrawing" Target="../drawings/vmlDrawing1.v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>
          <a:outerShdw dist="107763" dir="2700000" algn="ctr" rotWithShape="0">
            <a:srgbClr val="000000"/>
          </a:outerShdw>
        </a:effectLst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62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102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0"/>
            <a:ext cx="7769225" cy="73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771525"/>
            <a:ext cx="8497888" cy="540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236548" name="Line 4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none" w="sm" len="lg"/>
          </a:ln>
          <a:effectLst/>
        </p:spPr>
        <p:txBody>
          <a:bodyPr wrap="none" anchor="ctr"/>
          <a:lstStyle/>
          <a:p>
            <a:pPr algn="l" eaLnBrk="0" hangingPunct="0">
              <a:spcBef>
                <a:spcPct val="20000"/>
              </a:spcBef>
              <a:buClr>
                <a:schemeClr val="bg1"/>
              </a:buClr>
              <a:buFontTx/>
              <a:buChar char="•"/>
              <a:defRPr/>
            </a:pPr>
            <a:endParaRPr lang="en-US">
              <a:cs typeface="+mn-cs"/>
            </a:endParaRPr>
          </a:p>
        </p:txBody>
      </p:sp>
      <p:sp>
        <p:nvSpPr>
          <p:cNvPr id="2365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249266"/>
            <a:ext cx="381000" cy="457200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FontTx/>
              <a:buNone/>
              <a:defRPr kumimoji="0" sz="1400" b="1">
                <a:latin typeface="Arial" pitchFamily="34" charset="0"/>
                <a:ea typeface="굴림" pitchFamily="34" charset="-127"/>
                <a:cs typeface="+mn-cs"/>
              </a:defRPr>
            </a:lvl1pPr>
          </a:lstStyle>
          <a:p>
            <a:pPr>
              <a:defRPr/>
            </a:pPr>
            <a:fld id="{92A5A8EF-F968-49FC-BC9F-F20D578FC90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  <p:graphicFrame>
        <p:nvGraphicFramePr>
          <p:cNvPr id="1026" name="Object 13"/>
          <p:cNvGraphicFramePr>
            <a:graphicFrameLocks noChangeAspect="1"/>
          </p:cNvGraphicFramePr>
          <p:nvPr userDrawn="1"/>
        </p:nvGraphicFramePr>
        <p:xfrm>
          <a:off x="7924800" y="5753100"/>
          <a:ext cx="121920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2" name="Photo Editor Photo" r:id="rId16" imgW="1173582" imgH="1020952" progId="">
                  <p:embed/>
                </p:oleObj>
              </mc:Choice>
              <mc:Fallback>
                <p:oleObj name="Photo Editor Photo" r:id="rId16" imgW="1173582" imgH="1020952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753100"/>
                        <a:ext cx="1219200" cy="1060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6600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5E574E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36" r:id="rId11"/>
    <p:sldLayoutId id="2147483737" r:id="rId12"/>
    <p:sldLayoutId id="2147483748" r:id="rId13"/>
  </p:sldLayoutIdLst>
  <p:transition/>
  <p:timing>
    <p:tnLst>
      <p:par>
        <p:cTn id="1" dur="indefinite" restart="never" nodeType="tmRoot"/>
      </p:par>
    </p:tnLst>
  </p:timing>
  <p:hf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66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6600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6600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6600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6600"/>
          </a:solidFill>
          <a:latin typeface="Arial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6600"/>
          </a:solidFill>
          <a:latin typeface="Arial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6600"/>
          </a:solidFill>
          <a:latin typeface="Arial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6600"/>
          </a:solidFill>
          <a:latin typeface="Arial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6600"/>
          </a:solidFill>
          <a:latin typeface="Arial" pitchFamily="34" charset="0"/>
        </a:defRPr>
      </a:lvl9pPr>
    </p:titleStyle>
    <p:bodyStyle>
      <a:lvl1pPr marL="2286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SzPct val="60000"/>
        <a:buFont typeface="Marlett" pitchFamily="2" charset="2"/>
        <a:buChar char="n"/>
        <a:defRPr kumimoji="1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FF00"/>
        </a:buClr>
        <a:buFont typeface="Marlett" pitchFamily="2" charset="2"/>
        <a:buChar char="5"/>
        <a:defRPr kumimoji="1"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00FF"/>
        </a:buClr>
        <a:buSzPct val="50000"/>
        <a:buFont typeface="Marlett" pitchFamily="2" charset="2"/>
        <a:buChar char="g"/>
        <a:defRPr kumimoji="1"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Marlett" pitchFamily="2" charset="2"/>
        <a:buChar char="u"/>
        <a:defRPr kumimoji="1" sz="24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4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4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4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4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Text Box 1"/>
          <p:cNvSpPr txBox="1">
            <a:spLocks noChangeArrowheads="1"/>
          </p:cNvSpPr>
          <p:nvPr/>
        </p:nvSpPr>
        <p:spPr bwMode="auto">
          <a:xfrm>
            <a:off x="0" y="-53287"/>
            <a:ext cx="9144000" cy="3150213"/>
          </a:xfrm>
          <a:prstGeom prst="rect">
            <a:avLst/>
          </a:prstGeom>
          <a:solidFill>
            <a:srgbClr val="FAFF96"/>
          </a:solidFill>
          <a:ln w="9525">
            <a:noFill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1639" tIns="66421" rIns="81639" bIns="4082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9pPr>
          </a:lstStyle>
          <a:p>
            <a:pPr algn="ctr"/>
            <a:r>
              <a:rPr lang="en-US" sz="3200" b="1" dirty="0">
                <a:solidFill>
                  <a:srgbClr val="0000FF"/>
                </a:solidFill>
              </a:rPr>
              <a:t>Multilane Racetrack Caches: Improving Efficiency Through Compression and Independent Shifting </a:t>
            </a:r>
          </a:p>
        </p:txBody>
      </p:sp>
      <p:sp>
        <p:nvSpPr>
          <p:cNvPr id="5124" name="Line 4"/>
          <p:cNvSpPr>
            <a:spLocks noChangeShapeType="1"/>
          </p:cNvSpPr>
          <p:nvPr/>
        </p:nvSpPr>
        <p:spPr bwMode="auto">
          <a:xfrm flipV="1">
            <a:off x="-720" y="3096927"/>
            <a:ext cx="9144000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endParaRPr lang="en-US" dirty="0"/>
          </a:p>
        </p:txBody>
      </p:sp>
      <p:sp>
        <p:nvSpPr>
          <p:cNvPr id="5125" name="Text Box 5"/>
          <p:cNvSpPr txBox="1">
            <a:spLocks noChangeArrowheads="1"/>
          </p:cNvSpPr>
          <p:nvPr/>
        </p:nvSpPr>
        <p:spPr bwMode="auto">
          <a:xfrm>
            <a:off x="2017440" y="3900668"/>
            <a:ext cx="5107680" cy="1531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1639" tIns="55221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cs typeface="DejaVu Sans" charset="0"/>
              </a:defRPr>
            </a:lvl9pPr>
          </a:lstStyle>
          <a:p>
            <a:pPr algn="ctr"/>
            <a:r>
              <a:rPr lang="en-US" sz="2000" b="1" dirty="0">
                <a:solidFill>
                  <a:srgbClr val="008000"/>
                </a:solidFill>
              </a:rPr>
              <a:t>Published in:</a:t>
            </a:r>
          </a:p>
          <a:p>
            <a:pPr algn="ctr"/>
            <a:r>
              <a:rPr lang="en-US" sz="2000" dirty="0">
                <a:solidFill>
                  <a:srgbClr val="008000"/>
                </a:solidFill>
              </a:rPr>
              <a:t>Design Automation Conference (ASP-DAC), </a:t>
            </a:r>
            <a:r>
              <a:rPr lang="en-US" sz="2000" dirty="0" smtClean="0">
                <a:solidFill>
                  <a:srgbClr val="008000"/>
                </a:solidFill>
              </a:rPr>
              <a:t/>
            </a:r>
            <a:br>
              <a:rPr lang="en-US" sz="2000" dirty="0" smtClean="0">
                <a:solidFill>
                  <a:srgbClr val="008000"/>
                </a:solidFill>
              </a:rPr>
            </a:br>
            <a:r>
              <a:rPr lang="en-US" sz="2000" dirty="0" smtClean="0">
                <a:solidFill>
                  <a:srgbClr val="008000"/>
                </a:solidFill>
              </a:rPr>
              <a:t>2015 </a:t>
            </a:r>
            <a:r>
              <a:rPr lang="en-US" sz="2000" dirty="0">
                <a:solidFill>
                  <a:srgbClr val="008000"/>
                </a:solidFill>
              </a:rPr>
              <a:t>20th Asia and South Pacific</a:t>
            </a:r>
          </a:p>
        </p:txBody>
      </p:sp>
      <p:sp>
        <p:nvSpPr>
          <p:cNvPr id="10" name="TextBox 10"/>
          <p:cNvSpPr txBox="1">
            <a:spLocks noChangeArrowheads="1"/>
          </p:cNvSpPr>
          <p:nvPr/>
        </p:nvSpPr>
        <p:spPr bwMode="auto">
          <a:xfrm>
            <a:off x="3205655" y="5946452"/>
            <a:ext cx="278524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 </a:t>
            </a:r>
            <a:r>
              <a:rPr lang="en-US" sz="2000" dirty="0" smtClean="0"/>
              <a:t>08/26/2015</a:t>
            </a:r>
          </a:p>
        </p:txBody>
      </p:sp>
    </p:spTree>
    <p:extLst>
      <p:ext uri="{BB962C8B-B14F-4D97-AF65-F5344CB8AC3E}">
        <p14:creationId xmlns:p14="http://schemas.microsoft.com/office/powerpoint/2010/main" val="32214227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pPr lvl="1"/>
            <a:r>
              <a:rPr lang="en-US" dirty="0" smtClean="0"/>
              <a:t>MRC LLC Design – Independent Shifting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 smtClean="0"/>
              <a:t>ZERO</a:t>
            </a:r>
            <a:r>
              <a:rPr lang="en-US" dirty="0"/>
              <a:t>, REP4, REP8, </a:t>
            </a:r>
            <a:r>
              <a:rPr lang="en-US" dirty="0" smtClean="0"/>
              <a:t>B4D2, and uncompressed scheme </a:t>
            </a:r>
            <a:br>
              <a:rPr lang="en-US" dirty="0" smtClean="0"/>
            </a:br>
            <a:r>
              <a:rPr lang="en-US" dirty="0" smtClean="0"/>
              <a:t>are selected among 14 schemes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cache line can require 0, 4, 8, 34, and 64 bytes for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each </a:t>
            </a:r>
            <a:r>
              <a:rPr lang="en-US" dirty="0"/>
              <a:t>of the compression </a:t>
            </a:r>
            <a:r>
              <a:rPr lang="en-US" dirty="0" smtClean="0"/>
              <a:t>scheme respectively </a:t>
            </a:r>
            <a:endParaRPr lang="en-US" dirty="0"/>
          </a:p>
          <a:p>
            <a:r>
              <a:rPr lang="en-US" dirty="0"/>
              <a:t>t</a:t>
            </a:r>
            <a:r>
              <a:rPr lang="en-US" dirty="0" smtClean="0"/>
              <a:t>hus authors propose </a:t>
            </a:r>
            <a:r>
              <a:rPr lang="en-US" dirty="0"/>
              <a:t>to independently shift every 16 tracks </a:t>
            </a:r>
            <a:r>
              <a:rPr lang="en-US" dirty="0" smtClean="0"/>
              <a:t>or </a:t>
            </a:r>
            <a:br>
              <a:rPr lang="en-US" dirty="0" smtClean="0"/>
            </a:br>
            <a:r>
              <a:rPr lang="en-US" dirty="0" smtClean="0"/>
              <a:t>2 </a:t>
            </a:r>
            <a:r>
              <a:rPr lang="en-US" dirty="0"/>
              <a:t>bytes </a:t>
            </a:r>
            <a:r>
              <a:rPr lang="en-US" dirty="0" smtClean="0"/>
              <a:t>(the greatest common divisor of the 4 non-zero sizes) instead </a:t>
            </a:r>
            <a:r>
              <a:rPr lang="en-US" dirty="0"/>
              <a:t>of shifting the whole </a:t>
            </a:r>
            <a:r>
              <a:rPr lang="en-US" dirty="0" smtClean="0"/>
              <a:t>block 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or example, </a:t>
            </a:r>
            <a:r>
              <a:rPr lang="en-US" dirty="0"/>
              <a:t>in order to access a cache line compressed by the REP4 scheme, we only need to shift 32 </a:t>
            </a:r>
            <a:r>
              <a:rPr lang="en-US" dirty="0" smtClean="0"/>
              <a:t>tracks or 4 bytes (we </a:t>
            </a:r>
            <a:r>
              <a:rPr lang="en-US" dirty="0"/>
              <a:t>do </a:t>
            </a:r>
            <a:r>
              <a:rPr lang="en-US" i="1" dirty="0"/>
              <a:t>not </a:t>
            </a:r>
            <a:r>
              <a:rPr lang="en-US" dirty="0"/>
              <a:t>need to shift </a:t>
            </a:r>
            <a:r>
              <a:rPr lang="en-US" dirty="0" smtClean="0"/>
              <a:t>remaining 480 tracks or 60 bytes) </a:t>
            </a:r>
            <a:r>
              <a:rPr lang="en-US" dirty="0"/>
              <a:t>to be aligned with the access ports to read the cache </a:t>
            </a:r>
            <a:r>
              <a:rPr lang="en-US" dirty="0" smtClean="0"/>
              <a:t>line</a:t>
            </a:r>
          </a:p>
          <a:p>
            <a:r>
              <a:rPr lang="en-US" dirty="0"/>
              <a:t>considerable shift energy can be saved in this way through compression combined with independent shifting </a:t>
            </a:r>
          </a:p>
          <a:p>
            <a:pPr lvl="1"/>
            <a:endParaRPr lang="en-US" dirty="0"/>
          </a:p>
          <a:p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10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391349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/>
              <a:t>MRC </a:t>
            </a:r>
            <a:r>
              <a:rPr lang="en-US" dirty="0" smtClean="0"/>
              <a:t>LLC Design </a:t>
            </a:r>
            <a:r>
              <a:rPr lang="en-US" dirty="0"/>
              <a:t>– Skewed Alignment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n-place </a:t>
            </a:r>
            <a:r>
              <a:rPr lang="en-US" dirty="0"/>
              <a:t>compression and independent shifting are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effective to </a:t>
            </a:r>
            <a:r>
              <a:rPr lang="en-US" dirty="0"/>
              <a:t>save dynamic power but </a:t>
            </a:r>
            <a:r>
              <a:rPr lang="en-US" dirty="0" smtClean="0"/>
              <a:t>do </a:t>
            </a:r>
            <a:r>
              <a:rPr lang="en-US" dirty="0"/>
              <a:t>not provide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 </a:t>
            </a:r>
            <a:r>
              <a:rPr lang="en-US" dirty="0"/>
              <a:t>performance improvement </a:t>
            </a:r>
          </a:p>
          <a:p>
            <a:r>
              <a:rPr lang="en-US" dirty="0"/>
              <a:t>as compressed cache lines reduce the bits to be written, it is not necessary to align them with the beginning of the storage cell </a:t>
            </a:r>
          </a:p>
          <a:p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 err="1"/>
              <a:t>TapeCache</a:t>
            </a:r>
            <a:r>
              <a:rPr lang="en-US" dirty="0"/>
              <a:t>, two accesses must stall until one finishes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as </a:t>
            </a:r>
            <a:r>
              <a:rPr lang="en-US" dirty="0"/>
              <a:t>all the bits on the same track share a single port </a:t>
            </a:r>
            <a:endParaRPr lang="en-US" dirty="0" smtClean="0"/>
          </a:p>
          <a:p>
            <a:r>
              <a:rPr lang="en-US" dirty="0"/>
              <a:t>a</a:t>
            </a:r>
            <a:r>
              <a:rPr lang="en-US" dirty="0" smtClean="0"/>
              <a:t>fter </a:t>
            </a:r>
            <a:r>
              <a:rPr lang="en-US" dirty="0"/>
              <a:t>each access completes, the tracks must be </a:t>
            </a:r>
            <a:r>
              <a:rPr lang="en-US" dirty="0" smtClean="0"/>
              <a:t>shifted </a:t>
            </a:r>
            <a:br>
              <a:rPr lang="en-US" dirty="0" smtClean="0"/>
            </a:br>
            <a:r>
              <a:rPr lang="en-US" dirty="0" smtClean="0"/>
              <a:t>by </a:t>
            </a:r>
            <a:r>
              <a:rPr lang="en-US" dirty="0"/>
              <a:t>at least two domains to allow </a:t>
            </a:r>
            <a:r>
              <a:rPr lang="en-US" dirty="0" smtClean="0"/>
              <a:t>the </a:t>
            </a:r>
            <a:r>
              <a:rPr lang="en-US" dirty="0"/>
              <a:t>next cache line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to </a:t>
            </a:r>
            <a:r>
              <a:rPr lang="en-US" dirty="0"/>
              <a:t>be accessed at the port </a:t>
            </a:r>
          </a:p>
          <a:p>
            <a:r>
              <a:rPr lang="en-US" dirty="0"/>
              <a:t>d</a:t>
            </a:r>
            <a:r>
              <a:rPr lang="en-US" dirty="0" smtClean="0"/>
              <a:t>ue </a:t>
            </a:r>
            <a:r>
              <a:rPr lang="en-US" dirty="0"/>
              <a:t>to the spatial locality of access present in </a:t>
            </a:r>
            <a:r>
              <a:rPr lang="en-US" dirty="0" smtClean="0"/>
              <a:t>many applications, the contention may occur while accessing the bit</a:t>
            </a:r>
          </a:p>
          <a:p>
            <a:r>
              <a:rPr lang="en-US" dirty="0" smtClean="0"/>
              <a:t>this </a:t>
            </a:r>
            <a:r>
              <a:rPr lang="en-US" dirty="0"/>
              <a:t>contention turns out to be very common and can result in significant performance degradation </a:t>
            </a:r>
          </a:p>
          <a:p>
            <a:endParaRPr lang="en-US" dirty="0"/>
          </a:p>
          <a:p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11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545002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/>
              <a:t>MRC </a:t>
            </a:r>
            <a:r>
              <a:rPr lang="en-US" dirty="0" smtClean="0"/>
              <a:t>LLC Design </a:t>
            </a:r>
            <a:r>
              <a:rPr lang="en-US" dirty="0"/>
              <a:t>– Skewed Alignment </a:t>
            </a:r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 the scenario given below, if data align at beginning of the cache line for W0 in first 3 sets, contention may occur</a:t>
            </a:r>
          </a:p>
          <a:p>
            <a:r>
              <a:rPr lang="en-US" dirty="0" smtClean="0"/>
              <a:t>if </a:t>
            </a:r>
            <a:r>
              <a:rPr lang="en-US" dirty="0"/>
              <a:t>the three cache lines can be compressed into the sizes of the shaded bars </a:t>
            </a:r>
            <a:r>
              <a:rPr lang="en-US" dirty="0" smtClean="0"/>
              <a:t>as shown </a:t>
            </a:r>
            <a:r>
              <a:rPr lang="en-US" dirty="0"/>
              <a:t>in </a:t>
            </a:r>
            <a:r>
              <a:rPr lang="en-US" dirty="0" smtClean="0"/>
              <a:t>figure and </a:t>
            </a:r>
            <a:r>
              <a:rPr lang="en-US" dirty="0"/>
              <a:t>their alignment skewed accordingly by leveraging independent shifting </a:t>
            </a:r>
            <a:endParaRPr lang="en-US" dirty="0" smtClean="0"/>
          </a:p>
          <a:p>
            <a:pPr lvl="1"/>
            <a:r>
              <a:rPr lang="en-US" dirty="0" smtClean="0"/>
              <a:t>sub-array </a:t>
            </a:r>
            <a:r>
              <a:rPr lang="en-US" dirty="0"/>
              <a:t>contention </a:t>
            </a:r>
            <a:r>
              <a:rPr lang="en-US" dirty="0" smtClean="0"/>
              <a:t>is reduced and both </a:t>
            </a:r>
            <a:r>
              <a:rPr lang="en-US" dirty="0"/>
              <a:t>energy </a:t>
            </a:r>
            <a:r>
              <a:rPr lang="en-US" dirty="0" smtClean="0"/>
              <a:t>and </a:t>
            </a:r>
            <a:r>
              <a:rPr lang="en-US" dirty="0"/>
              <a:t>performance </a:t>
            </a:r>
            <a:r>
              <a:rPr lang="en-US" dirty="0" smtClean="0"/>
              <a:t>improvement can be achieved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12</a:t>
            </a:fld>
            <a:endParaRPr lang="en-US" altLang="ko-K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458" y="3415636"/>
            <a:ext cx="3957083" cy="335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7364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/>
              <a:t>MRC </a:t>
            </a:r>
            <a:r>
              <a:rPr lang="en-US" dirty="0" smtClean="0"/>
              <a:t>LLC Design And Operation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13</a:t>
            </a:fld>
            <a:endParaRPr lang="en-US" altLang="ko-K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9492"/>
            <a:ext cx="7999942" cy="5647018"/>
          </a:xfrm>
          <a:prstGeom prst="rect">
            <a:avLst/>
          </a:prstGeom>
        </p:spPr>
      </p:pic>
      <p:sp>
        <p:nvSpPr>
          <p:cNvPr id="8" name="Left Arrow Callout 7"/>
          <p:cNvSpPr/>
          <p:nvPr/>
        </p:nvSpPr>
        <p:spPr bwMode="auto">
          <a:xfrm>
            <a:off x="6581553" y="1541721"/>
            <a:ext cx="2488019" cy="552893"/>
          </a:xfrm>
          <a:prstGeom prst="leftArrowCallout">
            <a:avLst>
              <a:gd name="adj1" fmla="val 25000"/>
              <a:gd name="adj2" fmla="val 42308"/>
              <a:gd name="adj3" fmla="val 55769"/>
              <a:gd name="adj4" fmla="val 67620"/>
            </a:avLst>
          </a:prstGeom>
          <a:solidFill>
            <a:schemeClr val="accent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Tx/>
              <a:tabLst/>
            </a:pPr>
            <a:r>
              <a:rPr lang="en-US" sz="1800" b="1" dirty="0" smtClean="0">
                <a:solidFill>
                  <a:schemeClr val="tx1"/>
                </a:solidFill>
                <a:latin typeface="Arial" pitchFamily="34" charset="0"/>
              </a:rPr>
              <a:t>compression</a:t>
            </a:r>
            <a:endParaRPr kumimoji="1" 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9" name="Left Arrow Callout 8"/>
          <p:cNvSpPr/>
          <p:nvPr/>
        </p:nvSpPr>
        <p:spPr bwMode="auto">
          <a:xfrm>
            <a:off x="6581553" y="2420068"/>
            <a:ext cx="2488019" cy="643244"/>
          </a:xfrm>
          <a:prstGeom prst="leftArrowCallout">
            <a:avLst>
              <a:gd name="adj1" fmla="val 25000"/>
              <a:gd name="adj2" fmla="val 43183"/>
              <a:gd name="adj3" fmla="val 55769"/>
              <a:gd name="adj4" fmla="val 67620"/>
            </a:avLst>
          </a:prstGeom>
          <a:solidFill>
            <a:srgbClr val="92D050"/>
          </a:solidFill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Tx/>
              <a:tabLst/>
            </a:pPr>
            <a:r>
              <a:rPr lang="en-US" sz="1800" b="1" dirty="0" smtClean="0">
                <a:solidFill>
                  <a:schemeClr val="tx1"/>
                </a:solidFill>
                <a:latin typeface="Arial" pitchFamily="34" charset="0"/>
              </a:rPr>
              <a:t>independent shifting</a:t>
            </a:r>
            <a:endParaRPr kumimoji="1" 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1" name="Right Arrow Callout 10"/>
          <p:cNvSpPr/>
          <p:nvPr/>
        </p:nvSpPr>
        <p:spPr bwMode="auto">
          <a:xfrm>
            <a:off x="1605516" y="3171263"/>
            <a:ext cx="2222205" cy="643475"/>
          </a:xfrm>
          <a:prstGeom prst="rightArrowCallout">
            <a:avLst>
              <a:gd name="adj1" fmla="val 25000"/>
              <a:gd name="adj2" fmla="val 39871"/>
              <a:gd name="adj3" fmla="val 48133"/>
              <a:gd name="adj4" fmla="val 64977"/>
            </a:avLst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Tx/>
              <a:tabLst/>
            </a:pPr>
            <a:r>
              <a:rPr lang="en-US" sz="1800" b="1" dirty="0" smtClean="0"/>
              <a:t>skewed alignment</a:t>
            </a:r>
            <a:endParaRPr kumimoji="1" 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572049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 smtClean="0"/>
              <a:t>Experimental Methodology/Setup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/>
              <a:t>extended the Sniper full system simulator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to </a:t>
            </a:r>
            <a:r>
              <a:rPr lang="en-US" dirty="0"/>
              <a:t>include </a:t>
            </a:r>
            <a:r>
              <a:rPr lang="en-US" dirty="0" smtClean="0"/>
              <a:t>a </a:t>
            </a:r>
            <a:r>
              <a:rPr lang="en-US" dirty="0"/>
              <a:t>Racetrack LLC structure </a:t>
            </a:r>
            <a:endParaRPr lang="en-US" dirty="0" smtClean="0"/>
          </a:p>
          <a:p>
            <a:r>
              <a:rPr lang="en-US" dirty="0" smtClean="0"/>
              <a:t>for latency</a:t>
            </a:r>
            <a:r>
              <a:rPr lang="en-US" dirty="0"/>
              <a:t>, power, and area parameters </a:t>
            </a:r>
            <a:endParaRPr lang="en-US" dirty="0" smtClean="0"/>
          </a:p>
          <a:p>
            <a:pPr lvl="1"/>
            <a:r>
              <a:rPr lang="en-US" dirty="0" smtClean="0"/>
              <a:t>used </a:t>
            </a:r>
            <a:r>
              <a:rPr lang="en-US" dirty="0"/>
              <a:t>CACTI </a:t>
            </a:r>
            <a:r>
              <a:rPr lang="en-US" dirty="0" smtClean="0"/>
              <a:t>to </a:t>
            </a:r>
            <a:r>
              <a:rPr lang="en-US" dirty="0"/>
              <a:t>model SRAM, </a:t>
            </a:r>
            <a:r>
              <a:rPr lang="en-US" dirty="0" err="1"/>
              <a:t>NVSim</a:t>
            </a:r>
            <a:r>
              <a:rPr lang="en-US" dirty="0"/>
              <a:t> </a:t>
            </a:r>
            <a:r>
              <a:rPr lang="en-US" dirty="0" smtClean="0"/>
              <a:t>to </a:t>
            </a:r>
            <a:r>
              <a:rPr lang="en-US" dirty="0"/>
              <a:t>model STT-MRAM, and </a:t>
            </a:r>
            <a:r>
              <a:rPr lang="en-US" dirty="0" smtClean="0"/>
              <a:t>modified </a:t>
            </a:r>
            <a:r>
              <a:rPr lang="en-US" dirty="0" err="1"/>
              <a:t>NVSim</a:t>
            </a:r>
            <a:r>
              <a:rPr lang="en-US" dirty="0"/>
              <a:t> to model RM </a:t>
            </a:r>
          </a:p>
          <a:p>
            <a:r>
              <a:rPr lang="en-US" dirty="0" smtClean="0"/>
              <a:t>used </a:t>
            </a:r>
            <a:r>
              <a:rPr lang="en-US" dirty="0"/>
              <a:t>20 parallel applications drawn from the Parsec </a:t>
            </a:r>
            <a:r>
              <a:rPr lang="en-US" dirty="0" smtClean="0"/>
              <a:t>and </a:t>
            </a:r>
            <a:br>
              <a:rPr lang="en-US" dirty="0" smtClean="0"/>
            </a:br>
            <a:r>
              <a:rPr lang="en-US" dirty="0" err="1" smtClean="0"/>
              <a:t>Rodinia</a:t>
            </a:r>
            <a:r>
              <a:rPr lang="en-US" dirty="0" smtClean="0"/>
              <a:t> benchmark </a:t>
            </a:r>
            <a:r>
              <a:rPr lang="en-US" dirty="0"/>
              <a:t>suites f</a:t>
            </a:r>
            <a:r>
              <a:rPr lang="en-US" dirty="0" smtClean="0"/>
              <a:t>or </a:t>
            </a:r>
            <a:r>
              <a:rPr lang="en-US" dirty="0"/>
              <a:t>simulation workloads </a:t>
            </a:r>
            <a:endParaRPr lang="en-US" dirty="0" smtClean="0"/>
          </a:p>
          <a:p>
            <a:r>
              <a:rPr lang="en-US" dirty="0" smtClean="0"/>
              <a:t>below table shows global architecture parameters used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14</a:t>
            </a:fld>
            <a:endParaRPr lang="en-US" altLang="ko-K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18079"/>
            <a:ext cx="9144000" cy="87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1611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/>
              <a:t>LLC Parameters Of Different Memory Technologies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178618"/>
            <a:ext cx="9144000" cy="4404476"/>
          </a:xfrm>
          <a:prstGeom prst="rect">
            <a:avLst/>
          </a:prstGeom>
        </p:spPr>
      </p:pic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15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342930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pPr lvl="1"/>
            <a:r>
              <a:rPr lang="en-US" smtClean="0"/>
              <a:t>Performance </a:t>
            </a:r>
            <a:r>
              <a:rPr lang="en-US" dirty="0" smtClean="0"/>
              <a:t>Comparison Of 6 LLC Schemes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 smtClean="0"/>
              <a:t>MRC </a:t>
            </a:r>
            <a:r>
              <a:rPr lang="en-US" dirty="0"/>
              <a:t>is able to improve the performance of </a:t>
            </a:r>
            <a:r>
              <a:rPr lang="en-US" dirty="0" smtClean="0"/>
              <a:t>Racetrack memory by </a:t>
            </a:r>
            <a:r>
              <a:rPr lang="en-US" dirty="0"/>
              <a:t>more than 5% for both </a:t>
            </a:r>
            <a:r>
              <a:rPr lang="en-US" dirty="0" smtClean="0"/>
              <a:t>MRC-16 </a:t>
            </a:r>
            <a:r>
              <a:rPr lang="en-US" dirty="0"/>
              <a:t>and </a:t>
            </a:r>
            <a:r>
              <a:rPr lang="en-US" dirty="0" smtClean="0"/>
              <a:t>MRC-32 </a:t>
            </a:r>
          </a:p>
          <a:p>
            <a:r>
              <a:rPr lang="en-US" dirty="0" smtClean="0"/>
              <a:t>the </a:t>
            </a:r>
            <a:r>
              <a:rPr lang="en-US" dirty="0"/>
              <a:t>performance improves by 4% and 3.5% for 16-bit and 32-bit tracks, respectively, over SRAM </a:t>
            </a:r>
            <a:endParaRPr lang="en-US" dirty="0" smtClean="0"/>
          </a:p>
          <a:p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some applications, such as </a:t>
            </a:r>
            <a:r>
              <a:rPr lang="en-US" dirty="0" err="1"/>
              <a:t>dedup</a:t>
            </a:r>
            <a:r>
              <a:rPr lang="en-US" dirty="0"/>
              <a:t> and pathfinder, we observe dramatic (i.e., over 10%) IPC improvements </a:t>
            </a:r>
            <a:r>
              <a:rPr lang="en-US" dirty="0" smtClean="0"/>
              <a:t>for MRC-16 and MRC-32 from </a:t>
            </a:r>
            <a:r>
              <a:rPr lang="en-US" dirty="0"/>
              <a:t>the high compression ratios </a:t>
            </a:r>
          </a:p>
          <a:p>
            <a:r>
              <a:rPr lang="en-US" dirty="0" smtClean="0"/>
              <a:t>MRC </a:t>
            </a:r>
            <a:r>
              <a:rPr lang="en-US" dirty="0"/>
              <a:t>degrades </a:t>
            </a:r>
            <a:r>
              <a:rPr lang="en-US" dirty="0" smtClean="0"/>
              <a:t>performance in </a:t>
            </a:r>
            <a:r>
              <a:rPr lang="en-US" dirty="0" err="1"/>
              <a:t>raytrace</a:t>
            </a:r>
            <a:r>
              <a:rPr lang="en-US" dirty="0"/>
              <a:t> and </a:t>
            </a:r>
            <a:r>
              <a:rPr lang="en-US" dirty="0" err="1" smtClean="0"/>
              <a:t>srad</a:t>
            </a:r>
            <a:r>
              <a:rPr lang="en-US" dirty="0" smtClean="0"/>
              <a:t> because </a:t>
            </a:r>
            <a:r>
              <a:rPr lang="en-US" dirty="0"/>
              <a:t>the compression/decompression overheads yield relatively low compression rations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16</a:t>
            </a:fld>
            <a:endParaRPr lang="en-US" altLang="ko-K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94080"/>
            <a:ext cx="9144000" cy="220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2735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62346"/>
            <a:ext cx="9441712" cy="731838"/>
          </a:xfrm>
        </p:spPr>
        <p:txBody>
          <a:bodyPr/>
          <a:lstStyle/>
          <a:p>
            <a:pPr lvl="1"/>
            <a:r>
              <a:rPr lang="en-US" dirty="0" smtClean="0"/>
              <a:t>Energy Consumption Comparison Of 6 LLC Schemes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/>
              <a:t>n</a:t>
            </a:r>
            <a:r>
              <a:rPr lang="en-US" dirty="0" smtClean="0"/>
              <a:t>on-volatility </a:t>
            </a:r>
            <a:r>
              <a:rPr lang="en-US" dirty="0"/>
              <a:t>helps STT-MRAM and RM to achieve significant energy savings compared to SRAM: 7.68x on </a:t>
            </a:r>
            <a:r>
              <a:rPr lang="en-US" dirty="0" smtClean="0"/>
              <a:t>average</a:t>
            </a:r>
          </a:p>
          <a:p>
            <a:r>
              <a:rPr lang="en-US" dirty="0" smtClean="0"/>
              <a:t>both </a:t>
            </a:r>
            <a:r>
              <a:rPr lang="en-US" dirty="0"/>
              <a:t>MRC-16 and MRC-32 </a:t>
            </a:r>
            <a:r>
              <a:rPr lang="en-US" dirty="0" smtClean="0"/>
              <a:t>have </a:t>
            </a:r>
            <a:r>
              <a:rPr lang="en-US" dirty="0"/>
              <a:t>19% </a:t>
            </a:r>
            <a:r>
              <a:rPr lang="en-US" dirty="0" smtClean="0"/>
              <a:t>more energy </a:t>
            </a:r>
            <a:r>
              <a:rPr lang="en-US" dirty="0"/>
              <a:t>savings </a:t>
            </a:r>
            <a:r>
              <a:rPr lang="en-US" dirty="0" smtClean="0"/>
              <a:t>compared </a:t>
            </a:r>
            <a:r>
              <a:rPr lang="en-US" dirty="0"/>
              <a:t>to RM-16 and </a:t>
            </a:r>
            <a:r>
              <a:rPr lang="en-US" dirty="0" smtClean="0"/>
              <a:t>RM-32 </a:t>
            </a:r>
            <a:r>
              <a:rPr lang="en-US" dirty="0"/>
              <a:t>respectively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17</a:t>
            </a:fld>
            <a:endParaRPr lang="en-US" altLang="ko-K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98511"/>
            <a:ext cx="9144000" cy="219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2205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60" y="-62346"/>
            <a:ext cx="9356652" cy="731838"/>
          </a:xfrm>
        </p:spPr>
        <p:txBody>
          <a:bodyPr/>
          <a:lstStyle/>
          <a:p>
            <a:r>
              <a:rPr lang="en-US" dirty="0"/>
              <a:t>Energy breakdown of a </a:t>
            </a:r>
            <a:r>
              <a:rPr lang="en-US"/>
              <a:t>1MB </a:t>
            </a:r>
            <a:r>
              <a:rPr lang="en-US" smtClean="0"/>
              <a:t>Racetrack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 smtClean="0"/>
              <a:t>below figure represents the break </a:t>
            </a:r>
            <a:r>
              <a:rPr lang="en-US" dirty="0"/>
              <a:t>down </a:t>
            </a:r>
            <a:r>
              <a:rPr lang="en-US" dirty="0" smtClean="0"/>
              <a:t>of the </a:t>
            </a:r>
            <a:r>
              <a:rPr lang="en-US" dirty="0"/>
              <a:t>LLC energy consumption of the </a:t>
            </a:r>
            <a:r>
              <a:rPr lang="en-US" dirty="0" smtClean="0"/>
              <a:t>MRC-16 </a:t>
            </a:r>
            <a:r>
              <a:rPr lang="en-US" dirty="0"/>
              <a:t>scheme into five parts </a:t>
            </a:r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static energy consumed by the SRAM tag array and other peripheral circuitry accounts for 51.5% of the total consumption </a:t>
            </a:r>
          </a:p>
          <a:p>
            <a:r>
              <a:rPr lang="en-US" dirty="0"/>
              <a:t>reads, writes take up 20.2% and 8.5% respectively,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shift </a:t>
            </a:r>
            <a:r>
              <a:rPr lang="en-US" dirty="0"/>
              <a:t>operations consume 18.3%, and lightweight compression/decompression consumes only 1.5%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of the remaining energy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18</a:t>
            </a:fld>
            <a:endParaRPr lang="en-US" altLang="ko-K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790" y="3723029"/>
            <a:ext cx="5688419" cy="313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5333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b="1" dirty="0" smtClean="0"/>
              <a:t>pros:</a:t>
            </a:r>
            <a:endParaRPr lang="en-US" b="1" dirty="0"/>
          </a:p>
          <a:p>
            <a:pPr lvl="1"/>
            <a:r>
              <a:rPr lang="en-US" dirty="0"/>
              <a:t>MRC allows cache lines mapped to the same Racetrack structure to be accessed in parallel when compressed, mitigating potential shifting stalls in the RM </a:t>
            </a:r>
            <a:r>
              <a:rPr lang="en-US" dirty="0" smtClean="0"/>
              <a:t>cache</a:t>
            </a:r>
          </a:p>
          <a:p>
            <a:pPr lvl="1"/>
            <a:r>
              <a:rPr lang="en-US" dirty="0" smtClean="0"/>
              <a:t>MRC </a:t>
            </a:r>
            <a:r>
              <a:rPr lang="en-US" dirty="0"/>
              <a:t>improves performance by 5% and reduces energy by 19% compared to an </a:t>
            </a:r>
            <a:r>
              <a:rPr lang="en-US" dirty="0" err="1"/>
              <a:t>isocapacity</a:t>
            </a:r>
            <a:r>
              <a:rPr lang="en-US" dirty="0"/>
              <a:t> baseline RM cache resulting in an energy delay product improvement of 25</a:t>
            </a:r>
            <a:r>
              <a:rPr lang="en-US" dirty="0" smtClean="0"/>
              <a:t>%</a:t>
            </a:r>
          </a:p>
          <a:p>
            <a:r>
              <a:rPr lang="en-US" b="1" dirty="0" smtClean="0"/>
              <a:t>cons:</a:t>
            </a:r>
          </a:p>
          <a:p>
            <a:pPr lvl="1"/>
            <a:r>
              <a:rPr lang="en-US" dirty="0" smtClean="0"/>
              <a:t>shifting overload caused by shift controller is not considered in skewed alignment</a:t>
            </a:r>
          </a:p>
          <a:p>
            <a:pPr lvl="2"/>
            <a:r>
              <a:rPr lang="en-US" dirty="0" smtClean="0"/>
              <a:t>shifting consume a lot of energy</a:t>
            </a:r>
          </a:p>
          <a:p>
            <a:pPr lvl="1"/>
            <a:r>
              <a:rPr lang="en-US" dirty="0" smtClean="0"/>
              <a:t>though the MRC reduces energy consumption, performance improvement is not significant</a:t>
            </a:r>
          </a:p>
          <a:p>
            <a:pPr lvl="2"/>
            <a:r>
              <a:rPr lang="en-US" dirty="0" smtClean="0"/>
              <a:t>it is not consistent and varies according to different </a:t>
            </a:r>
            <a:br>
              <a:rPr lang="en-US" dirty="0" smtClean="0"/>
            </a:br>
            <a:r>
              <a:rPr lang="en-US" dirty="0" smtClean="0"/>
              <a:t>applications/benchmarks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751055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7900419" cy="731838"/>
          </a:xfrm>
        </p:spPr>
        <p:txBody>
          <a:bodyPr/>
          <a:lstStyle/>
          <a:p>
            <a:r>
              <a:rPr lang="en-US" dirty="0" smtClean="0"/>
              <a:t>Outline for Today’s 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 smtClean="0"/>
              <a:t>introduction to Racetrack memory </a:t>
            </a:r>
            <a:r>
              <a:rPr lang="en-US" dirty="0"/>
              <a:t>(RM) </a:t>
            </a:r>
          </a:p>
          <a:p>
            <a:r>
              <a:rPr lang="en-US" dirty="0" smtClean="0"/>
              <a:t>multilane </a:t>
            </a:r>
            <a:r>
              <a:rPr lang="en-US" dirty="0"/>
              <a:t>Racetrack </a:t>
            </a:r>
            <a:r>
              <a:rPr lang="en-US" dirty="0" smtClean="0"/>
              <a:t>caches (MRC) design</a:t>
            </a:r>
            <a:endParaRPr lang="en-US" dirty="0"/>
          </a:p>
          <a:p>
            <a:pPr lvl="1"/>
            <a:r>
              <a:rPr lang="en-US" dirty="0" smtClean="0"/>
              <a:t>fundamental structure </a:t>
            </a:r>
            <a:endParaRPr lang="en-US" dirty="0"/>
          </a:p>
          <a:p>
            <a:pPr lvl="1"/>
            <a:r>
              <a:rPr lang="en-US" dirty="0" smtClean="0"/>
              <a:t>in-place compression </a:t>
            </a:r>
          </a:p>
          <a:p>
            <a:pPr lvl="1"/>
            <a:r>
              <a:rPr lang="en-US" dirty="0" smtClean="0"/>
              <a:t>independent shifting </a:t>
            </a:r>
          </a:p>
          <a:p>
            <a:pPr lvl="1"/>
            <a:r>
              <a:rPr lang="en-US" dirty="0" smtClean="0"/>
              <a:t>skewed alignment </a:t>
            </a:r>
            <a:endParaRPr lang="en-US" dirty="0"/>
          </a:p>
          <a:p>
            <a:r>
              <a:rPr lang="en-US" dirty="0" smtClean="0"/>
              <a:t>experimental methodology</a:t>
            </a:r>
          </a:p>
          <a:p>
            <a:r>
              <a:rPr lang="en-US" dirty="0" smtClean="0"/>
              <a:t>results</a:t>
            </a:r>
          </a:p>
          <a:p>
            <a:r>
              <a:rPr lang="en-US" dirty="0" smtClean="0"/>
              <a:t>conclusion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194471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39899"/>
            <a:ext cx="9144000" cy="621810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457200" lvl="1" indent="0">
              <a:spcBef>
                <a:spcPct val="0"/>
              </a:spcBef>
              <a:buNone/>
            </a:pPr>
            <a:r>
              <a:rPr lang="en-US" dirty="0"/>
              <a:t>	</a:t>
            </a:r>
            <a:r>
              <a:rPr lang="en-US" dirty="0" smtClean="0"/>
              <a:t>			</a:t>
            </a:r>
            <a:r>
              <a:rPr lang="en-US" sz="2800" b="1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Thank You</a:t>
            </a:r>
          </a:p>
          <a:p>
            <a:pPr marL="457200" lvl="1" indent="0">
              <a:spcBef>
                <a:spcPct val="0"/>
              </a:spcBef>
              <a:buNone/>
            </a:pPr>
            <a:r>
              <a:rPr lang="en-US" sz="2800" b="1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			</a:t>
            </a:r>
            <a:r>
              <a:rPr lang="en-US" sz="2800" b="1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	Questions</a:t>
            </a:r>
            <a:r>
              <a:rPr lang="en-US" sz="2800" b="1" dirty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20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247176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39899"/>
            <a:ext cx="9144000" cy="6218101"/>
          </a:xfrm>
        </p:spPr>
        <p:txBody>
          <a:bodyPr anchor="t">
            <a:normAutofit/>
          </a:bodyPr>
          <a:lstStyle/>
          <a:p>
            <a:pPr marL="457200" lvl="1" indent="0" algn="ctr">
              <a:spcBef>
                <a:spcPct val="0"/>
              </a:spcBef>
              <a:buNone/>
            </a:pPr>
            <a:endParaRPr lang="en-US" dirty="0">
              <a:ea typeface="+mj-ea"/>
              <a:cs typeface="+mj-cs"/>
            </a:endParaRPr>
          </a:p>
          <a:p>
            <a:pPr marL="457200" lvl="1" indent="0" algn="ctr">
              <a:spcBef>
                <a:spcPct val="0"/>
              </a:spcBef>
              <a:buNone/>
            </a:pPr>
            <a:endParaRPr lang="en-US" sz="2800" b="1" dirty="0" smtClean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457200" lvl="1" indent="0" algn="ctr">
              <a:spcBef>
                <a:spcPct val="0"/>
              </a:spcBef>
              <a:buNone/>
            </a:pPr>
            <a:endParaRPr lang="en-US" sz="2800" b="1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457200" lvl="1" indent="0" algn="ctr">
              <a:spcBef>
                <a:spcPct val="0"/>
              </a:spcBef>
              <a:buNone/>
            </a:pPr>
            <a:endParaRPr lang="en-US" sz="2800" b="1" dirty="0" smtClean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457200" lvl="1" indent="0" algn="ctr">
              <a:spcBef>
                <a:spcPct val="0"/>
              </a:spcBef>
              <a:buNone/>
            </a:pPr>
            <a:endParaRPr lang="en-US" sz="2800" b="1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457200" lvl="1" indent="0" algn="ctr">
              <a:spcBef>
                <a:spcPct val="0"/>
              </a:spcBef>
              <a:buNone/>
            </a:pPr>
            <a:endParaRPr lang="en-US" sz="2800" b="1" dirty="0" smtClean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  <a:p>
            <a:pPr marL="457200" lvl="1" indent="0" algn="ctr">
              <a:spcBef>
                <a:spcPct val="0"/>
              </a:spcBef>
              <a:buNone/>
            </a:pPr>
            <a:r>
              <a:rPr lang="en-US" sz="2800" b="1" dirty="0" smtClean="0">
                <a:solidFill>
                  <a:srgbClr val="006600"/>
                </a:solidFill>
                <a:latin typeface="+mj-lt"/>
                <a:ea typeface="+mj-ea"/>
                <a:cs typeface="+mj-cs"/>
              </a:rPr>
              <a:t>My Current Work</a:t>
            </a:r>
            <a:endParaRPr lang="en-US" sz="2800" b="1" dirty="0">
              <a:solidFill>
                <a:srgbClr val="0066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21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831671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 smtClean="0"/>
              <a:t>STTRAM and Racetrack LLC in GPUs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 smtClean="0"/>
              <a:t>modeled STTRAM and Racetrack LLC area/size </a:t>
            </a:r>
            <a:br>
              <a:rPr lang="en-US" dirty="0" smtClean="0"/>
            </a:br>
            <a:r>
              <a:rPr lang="en-US" dirty="0" smtClean="0"/>
              <a:t>parameters using </a:t>
            </a:r>
            <a:r>
              <a:rPr lang="en-US" dirty="0" err="1" smtClean="0"/>
              <a:t>GPGPUsim</a:t>
            </a:r>
            <a:endParaRPr lang="en-US" dirty="0" smtClean="0"/>
          </a:p>
          <a:p>
            <a:pPr lvl="1"/>
            <a:r>
              <a:rPr lang="en-US" dirty="0" smtClean="0"/>
              <a:t>replaced traditional SRAM L2 cache area/size parameters with </a:t>
            </a:r>
            <a:r>
              <a:rPr lang="en-US" dirty="0"/>
              <a:t>STTRAM and Racetrack </a:t>
            </a:r>
            <a:r>
              <a:rPr lang="en-US" dirty="0" smtClean="0"/>
              <a:t>parameters</a:t>
            </a:r>
          </a:p>
          <a:p>
            <a:pPr lvl="1"/>
            <a:r>
              <a:rPr lang="en-US" dirty="0" smtClean="0"/>
              <a:t>GPU used : NVIDIA GTX480 for simulation</a:t>
            </a:r>
          </a:p>
          <a:p>
            <a:pPr lvl="1"/>
            <a:r>
              <a:rPr lang="en-US" dirty="0" smtClean="0"/>
              <a:t>benchmarks used : </a:t>
            </a:r>
            <a:r>
              <a:rPr lang="en-US" dirty="0"/>
              <a:t>ISPASS-2009 </a:t>
            </a:r>
            <a:endParaRPr lang="en-US" dirty="0" smtClean="0"/>
          </a:p>
          <a:p>
            <a:r>
              <a:rPr lang="en-US" dirty="0" smtClean="0"/>
              <a:t>made </a:t>
            </a:r>
            <a:r>
              <a:rPr lang="en-US" dirty="0"/>
              <a:t>changes</a:t>
            </a:r>
            <a:r>
              <a:rPr lang="en-US" dirty="0" smtClean="0"/>
              <a:t> in the configuration</a:t>
            </a:r>
          </a:p>
          <a:p>
            <a:pPr lvl="1"/>
            <a:r>
              <a:rPr lang="en-US" dirty="0" smtClean="0"/>
              <a:t>size of SRAM ~ 4 x size of STTRAM ~ 4 x size of Racetrack</a:t>
            </a:r>
          </a:p>
          <a:p>
            <a:r>
              <a:rPr lang="en-US" dirty="0" smtClean="0"/>
              <a:t>compared L2 cache average dynamic power and GPU total average power for all memories</a:t>
            </a:r>
          </a:p>
          <a:p>
            <a:r>
              <a:rPr lang="en-US" dirty="0" smtClean="0"/>
              <a:t>next steps : looking to modify other parameters </a:t>
            </a:r>
            <a:br>
              <a:rPr lang="en-US" dirty="0" smtClean="0"/>
            </a:br>
            <a:r>
              <a:rPr lang="en-US" dirty="0" smtClean="0"/>
              <a:t>that affects LLC power</a:t>
            </a: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22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151521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 smtClean="0"/>
              <a:t>L2 Cache Average Dynamic Power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7030" y="839973"/>
            <a:ext cx="9212929" cy="593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3586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 smtClean="0"/>
              <a:t>GPU Total Average Power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1161"/>
            <a:ext cx="9144000" cy="614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846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7772400" y="5544878"/>
            <a:ext cx="1371600" cy="158115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Tx/>
              <a:buFontTx/>
              <a:buChar char="•"/>
              <a:tabLst/>
            </a:pPr>
            <a:endParaRPr kumimoji="1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 smtClean="0"/>
              <a:t>Introduction To Racetrack Memory (RM)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 smtClean="0"/>
              <a:t>also referred to as domain-wall memory, </a:t>
            </a:r>
            <a:br>
              <a:rPr lang="en-US" dirty="0" smtClean="0"/>
            </a:br>
            <a:r>
              <a:rPr lang="en-US" dirty="0" smtClean="0"/>
              <a:t>extension to STT-MRAM</a:t>
            </a:r>
          </a:p>
          <a:p>
            <a:r>
              <a:rPr lang="en-US" dirty="0" smtClean="0"/>
              <a:t>bits in RM are stored on magnetic nanowires (or tracks) separated by domain walls </a:t>
            </a:r>
          </a:p>
          <a:p>
            <a:r>
              <a:rPr lang="en-US" dirty="0" smtClean="0"/>
              <a:t>access points similar to a magnetic tunnel junction (MTJ) </a:t>
            </a:r>
            <a:br>
              <a:rPr lang="en-US" dirty="0" smtClean="0"/>
            </a:br>
            <a:r>
              <a:rPr lang="en-US" dirty="0" smtClean="0"/>
              <a:t>for reads/writes to the aligned domain </a:t>
            </a:r>
          </a:p>
          <a:p>
            <a:r>
              <a:rPr lang="en-US" dirty="0" smtClean="0"/>
              <a:t>by applying spin-polarized current pulses, </a:t>
            </a:r>
            <a:br>
              <a:rPr lang="en-US" dirty="0" smtClean="0"/>
            </a:br>
            <a:r>
              <a:rPr lang="en-US" dirty="0" smtClean="0"/>
              <a:t>data bits can be shifted along the track to be </a:t>
            </a:r>
            <a:br>
              <a:rPr lang="en-US" dirty="0" smtClean="0"/>
            </a:br>
            <a:r>
              <a:rPr lang="en-US" dirty="0" smtClean="0"/>
              <a:t>aligned with these access points 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3</a:t>
            </a:fld>
            <a:endParaRPr lang="en-US" altLang="ko-KR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2546"/>
            <a:ext cx="6138584" cy="143548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00229" y="6231748"/>
            <a:ext cx="3338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dirty="0" smtClean="0"/>
              <a:t>multi-port-on-one-track </a:t>
            </a:r>
            <a:r>
              <a:rPr lang="en-US" sz="1800" dirty="0"/>
              <a:t>(</a:t>
            </a:r>
            <a:r>
              <a:rPr lang="en-US" sz="1800"/>
              <a:t>MP1T</a:t>
            </a:r>
            <a:r>
              <a:rPr lang="en-US" sz="1800" smtClean="0"/>
              <a:t>)</a:t>
            </a:r>
            <a:endParaRPr lang="en-US" sz="1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363" y="2772720"/>
            <a:ext cx="2532637" cy="332149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971012" y="6231748"/>
            <a:ext cx="3172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one-port-on-one-track (1P1T)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87939" y="6368902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752214" y="3953448"/>
            <a:ext cx="33917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dirty="0" smtClean="0"/>
              <a:t>3D, larger storage density,</a:t>
            </a:r>
          </a:p>
          <a:p>
            <a:pPr algn="l"/>
            <a:r>
              <a:rPr lang="en-US" sz="1800" dirty="0" smtClean="0"/>
              <a:t>achieves 5% performance gain, and 19% energy reduction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997530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 smtClean="0"/>
              <a:t>Bit-interleaved Mapping Of </a:t>
            </a:r>
            <a:r>
              <a:rPr lang="en-US" dirty="0" err="1" smtClean="0"/>
              <a:t>TapeCache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/>
              <a:t>one-port-on-one-track (1P1T) </a:t>
            </a:r>
            <a:r>
              <a:rPr lang="en-US" dirty="0" smtClean="0"/>
              <a:t>is the </a:t>
            </a:r>
            <a:r>
              <a:rPr lang="en-US" dirty="0"/>
              <a:t>smallest repeating unit in RM which can store tens to hundreds of </a:t>
            </a:r>
            <a:r>
              <a:rPr lang="en-US" dirty="0" smtClean="0"/>
              <a:t>bits</a:t>
            </a:r>
          </a:p>
          <a:p>
            <a:pPr lvl="1"/>
            <a:r>
              <a:rPr lang="en-US" dirty="0" smtClean="0"/>
              <a:t>all </a:t>
            </a:r>
            <a:r>
              <a:rPr lang="en-US" dirty="0"/>
              <a:t>of </a:t>
            </a:r>
            <a:r>
              <a:rPr lang="en-US" dirty="0" smtClean="0"/>
              <a:t>them share </a:t>
            </a:r>
            <a:r>
              <a:rPr lang="en-US" dirty="0"/>
              <a:t>the same access port </a:t>
            </a:r>
          </a:p>
          <a:p>
            <a:r>
              <a:rPr lang="en-US" dirty="0"/>
              <a:t>to avoid port contention within a single access, </a:t>
            </a:r>
            <a:r>
              <a:rPr lang="en-US" dirty="0" smtClean="0"/>
              <a:t>bit-interleaved </a:t>
            </a:r>
            <a:r>
              <a:rPr lang="en-US" dirty="0"/>
              <a:t>mapping of </a:t>
            </a:r>
            <a:r>
              <a:rPr lang="en-US" dirty="0" err="1"/>
              <a:t>TapeCache</a:t>
            </a:r>
            <a:r>
              <a:rPr lang="en-US" dirty="0"/>
              <a:t> </a:t>
            </a:r>
            <a:r>
              <a:rPr lang="en-US" dirty="0" smtClean="0"/>
              <a:t>is adopted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500" dirty="0"/>
          </a:p>
          <a:p>
            <a:r>
              <a:rPr lang="en-US" dirty="0" smtClean="0"/>
              <a:t>figure shows Bit-interleaved </a:t>
            </a:r>
            <a:r>
              <a:rPr lang="en-US" dirty="0"/>
              <a:t>data array organization </a:t>
            </a:r>
            <a:endParaRPr lang="en-US" dirty="0" smtClean="0"/>
          </a:p>
          <a:p>
            <a:pPr lvl="1"/>
            <a:r>
              <a:rPr lang="en-US" dirty="0" smtClean="0"/>
              <a:t>all </a:t>
            </a:r>
            <a:r>
              <a:rPr lang="en-US" dirty="0"/>
              <a:t>the tape heads move in a lock step </a:t>
            </a:r>
            <a:r>
              <a:rPr lang="en-US" dirty="0" smtClean="0"/>
              <a:t>fashion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4</a:t>
            </a:fld>
            <a:endParaRPr lang="en-US" altLang="ko-KR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660" y="2691889"/>
            <a:ext cx="5794745" cy="287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2723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pPr lvl="1"/>
            <a:r>
              <a:rPr lang="en-US" dirty="0" smtClean="0"/>
              <a:t>MRC LLC Design – Fundamental Structure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 smtClean="0"/>
              <a:t>figure illustrates </a:t>
            </a:r>
            <a:r>
              <a:rPr lang="en-US" dirty="0"/>
              <a:t>the logical view of a RM cache “data </a:t>
            </a:r>
            <a:r>
              <a:rPr lang="en-US" dirty="0" smtClean="0"/>
              <a:t>sub-array”</a:t>
            </a:r>
          </a:p>
          <a:p>
            <a:r>
              <a:rPr lang="en-US" dirty="0"/>
              <a:t>v</a:t>
            </a:r>
            <a:r>
              <a:rPr lang="en-US" dirty="0" smtClean="0"/>
              <a:t>ertical </a:t>
            </a:r>
            <a:r>
              <a:rPr lang="en-US" dirty="0"/>
              <a:t>lines represent cache lines, while horizontal lines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of </a:t>
            </a:r>
            <a:r>
              <a:rPr lang="en-US" dirty="0"/>
              <a:t>the data </a:t>
            </a:r>
            <a:r>
              <a:rPr lang="en-US" dirty="0" smtClean="0"/>
              <a:t>sub-array </a:t>
            </a:r>
            <a:r>
              <a:rPr lang="en-US" dirty="0"/>
              <a:t>are physical </a:t>
            </a:r>
            <a:r>
              <a:rPr lang="en-US" dirty="0" smtClean="0"/>
              <a:t>tracks</a:t>
            </a: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5</a:t>
            </a:fld>
            <a:endParaRPr lang="en-US" altLang="ko-K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66" y="2010622"/>
            <a:ext cx="5512345" cy="46783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13714" y="2498349"/>
            <a:ext cx="313845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en-US" sz="2000" dirty="0"/>
              <a:t>1KB </a:t>
            </a:r>
            <a:r>
              <a:rPr lang="en-US" sz="2000" dirty="0" smtClean="0"/>
              <a:t>sub-array 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2-way set-associative</a:t>
            </a:r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64-byte </a:t>
            </a:r>
            <a:r>
              <a:rPr lang="en-US" sz="2000" dirty="0"/>
              <a:t>block </a:t>
            </a:r>
            <a:r>
              <a:rPr lang="en-US" sz="2000" dirty="0" smtClean="0"/>
              <a:t>size</a:t>
            </a:r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16-cache lines</a:t>
            </a:r>
            <a:br>
              <a:rPr lang="en-US" sz="2000" dirty="0" smtClean="0"/>
            </a:br>
            <a:r>
              <a:rPr lang="en-US" sz="2000" dirty="0" smtClean="0"/>
              <a:t>(16-bit Racetrack)</a:t>
            </a:r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en-US" sz="2000" dirty="0"/>
              <a:t>1-byte has 8 </a:t>
            </a:r>
            <a:r>
              <a:rPr lang="en-US" sz="2000" dirty="0" smtClean="0"/>
              <a:t>tracks</a:t>
            </a:r>
          </a:p>
          <a:p>
            <a:pPr marL="342900" indent="-342900" algn="l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512 tracks</a:t>
            </a:r>
          </a:p>
          <a:p>
            <a:pPr marL="342900" indent="-342900" algn="l">
              <a:buFont typeface="Arial" charset="0"/>
              <a:buChar char="•"/>
            </a:pPr>
            <a:endParaRPr lang="en-US" sz="2000" dirty="0"/>
          </a:p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36007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 smtClean="0"/>
              <a:t>normally cache </a:t>
            </a:r>
            <a:r>
              <a:rPr lang="en-US" dirty="0"/>
              <a:t>compression schemes </a:t>
            </a:r>
            <a:r>
              <a:rPr lang="en-US" dirty="0" smtClean="0"/>
              <a:t>attempt </a:t>
            </a:r>
            <a:r>
              <a:rPr lang="en-US" dirty="0"/>
              <a:t>to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increase </a:t>
            </a:r>
            <a:r>
              <a:rPr lang="en-US" dirty="0"/>
              <a:t>effective cache </a:t>
            </a:r>
            <a:r>
              <a:rPr lang="en-US" dirty="0" smtClean="0"/>
              <a:t>capacity</a:t>
            </a:r>
          </a:p>
          <a:p>
            <a:r>
              <a:rPr lang="en-US" dirty="0" smtClean="0"/>
              <a:t>here compression is used to </a:t>
            </a:r>
            <a:r>
              <a:rPr lang="en-US" dirty="0"/>
              <a:t>save read, write, and shift energy while accelerating accesses to the RM </a:t>
            </a:r>
            <a:r>
              <a:rPr lang="en-US" dirty="0" smtClean="0"/>
              <a:t>LLC</a:t>
            </a:r>
          </a:p>
          <a:p>
            <a:r>
              <a:rPr lang="en-US" dirty="0" smtClean="0"/>
              <a:t>a compressed </a:t>
            </a:r>
            <a:r>
              <a:rPr lang="en-US" dirty="0"/>
              <a:t>cache line has fewer bits to write than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</a:t>
            </a:r>
            <a:r>
              <a:rPr lang="en-US" dirty="0"/>
              <a:t>uncompressed line, and thus requires less energy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to </a:t>
            </a:r>
            <a:r>
              <a:rPr lang="en-US" dirty="0"/>
              <a:t>write and </a:t>
            </a:r>
            <a:r>
              <a:rPr lang="en-US" dirty="0" smtClean="0"/>
              <a:t>read</a:t>
            </a:r>
          </a:p>
          <a:p>
            <a:r>
              <a:rPr lang="en-US" dirty="0"/>
              <a:t>compression and decompression require energy </a:t>
            </a:r>
            <a:r>
              <a:rPr lang="en-US" dirty="0" smtClean="0"/>
              <a:t>overheads</a:t>
            </a:r>
          </a:p>
          <a:p>
            <a:pPr lvl="1"/>
            <a:r>
              <a:rPr lang="en-US" dirty="0" smtClean="0"/>
              <a:t>lightweight </a:t>
            </a:r>
            <a:r>
              <a:rPr lang="en-US" dirty="0"/>
              <a:t>compression methods including </a:t>
            </a:r>
            <a:r>
              <a:rPr lang="en-US" dirty="0" smtClean="0"/>
              <a:t>ZERO, </a:t>
            </a:r>
            <a:r>
              <a:rPr lang="en-US" dirty="0"/>
              <a:t>Repeated </a:t>
            </a:r>
            <a:r>
              <a:rPr lang="en-US" dirty="0" smtClean="0"/>
              <a:t>Values, </a:t>
            </a:r>
            <a:r>
              <a:rPr lang="en-US" dirty="0"/>
              <a:t>and </a:t>
            </a:r>
            <a:r>
              <a:rPr lang="en-US" dirty="0" smtClean="0"/>
              <a:t>BDI are used over complicated ones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pPr lvl="1"/>
            <a:r>
              <a:rPr lang="en-US" dirty="0"/>
              <a:t>MRC </a:t>
            </a:r>
            <a:r>
              <a:rPr lang="en-US" dirty="0" smtClean="0"/>
              <a:t>LLC Design </a:t>
            </a:r>
            <a:r>
              <a:rPr lang="en-US" dirty="0"/>
              <a:t>– </a:t>
            </a:r>
            <a:r>
              <a:rPr lang="en-US" dirty="0" smtClean="0"/>
              <a:t>In-place Compression 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7945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7772400" y="5544878"/>
            <a:ext cx="1371600" cy="158115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Tx/>
              <a:buFontTx/>
              <a:buChar char="•"/>
              <a:tabLst/>
            </a:pPr>
            <a:endParaRPr kumimoji="1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 smtClean="0"/>
              <a:t>Compression Schemes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b="1" dirty="0" smtClean="0">
                <a:solidFill>
                  <a:srgbClr val="000000"/>
                </a:solidFill>
              </a:rPr>
              <a:t>zero: </a:t>
            </a:r>
            <a:r>
              <a:rPr lang="en-US" dirty="0"/>
              <a:t>applies when the data is zero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/>
              <a:t>Repeated Values</a:t>
            </a:r>
            <a:r>
              <a:rPr lang="en-US" dirty="0"/>
              <a:t>: </a:t>
            </a:r>
            <a:r>
              <a:rPr lang="en-US" dirty="0" smtClean="0"/>
              <a:t>if </a:t>
            </a:r>
            <a:r>
              <a:rPr lang="en-US" dirty="0"/>
              <a:t>the data repeats every x bytes then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it </a:t>
            </a:r>
            <a:r>
              <a:rPr lang="en-US" dirty="0"/>
              <a:t>can be compressed by the </a:t>
            </a:r>
            <a:r>
              <a:rPr lang="en-US" dirty="0" err="1"/>
              <a:t>REPx</a:t>
            </a:r>
            <a:r>
              <a:rPr lang="en-US" dirty="0"/>
              <a:t> scheme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BDI: </a:t>
            </a:r>
            <a:r>
              <a:rPr lang="en-US" dirty="0"/>
              <a:t>i</a:t>
            </a:r>
            <a:r>
              <a:rPr lang="en-US" dirty="0" smtClean="0"/>
              <a:t>f </a:t>
            </a:r>
            <a:r>
              <a:rPr lang="en-US" dirty="0"/>
              <a:t>we divide a cache line into y-byte </a:t>
            </a:r>
            <a:r>
              <a:rPr lang="en-US" dirty="0" smtClean="0"/>
              <a:t>sub-blocks </a:t>
            </a:r>
            <a:r>
              <a:rPr lang="en-US" dirty="0"/>
              <a:t>and all offsets between the first </a:t>
            </a:r>
            <a:r>
              <a:rPr lang="en-US" dirty="0" smtClean="0"/>
              <a:t>sub-block </a:t>
            </a:r>
            <a:r>
              <a:rPr lang="en-US" dirty="0"/>
              <a:t>with each of the remaining </a:t>
            </a:r>
            <a:r>
              <a:rPr lang="en-US" dirty="0" smtClean="0"/>
              <a:t>sub-blocks </a:t>
            </a:r>
            <a:r>
              <a:rPr lang="en-US" dirty="0"/>
              <a:t>being within a z-byte range, then the line is compressible by the </a:t>
            </a:r>
            <a:r>
              <a:rPr lang="en-US" dirty="0" err="1"/>
              <a:t>ByDz</a:t>
            </a:r>
            <a:r>
              <a:rPr lang="en-US" dirty="0"/>
              <a:t> (y-byte base, z-byte delta) scheme </a:t>
            </a:r>
          </a:p>
          <a:p>
            <a:endParaRPr lang="en-US" dirty="0"/>
          </a:p>
          <a:p>
            <a:endParaRPr lang="en-US" dirty="0"/>
          </a:p>
          <a:p>
            <a:endParaRPr lang="en-US" b="1" dirty="0" smtClean="0">
              <a:solidFill>
                <a:srgbClr val="000000"/>
              </a:solidFill>
            </a:endParaRPr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7</a:t>
            </a:fld>
            <a:endParaRPr lang="en-US" altLang="ko-K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500" y="1086111"/>
            <a:ext cx="5311221" cy="3705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500" y="2323497"/>
            <a:ext cx="5311221" cy="3739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502" y="4450569"/>
            <a:ext cx="7547345" cy="218861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995880" y="6434920"/>
            <a:ext cx="1551465" cy="33855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600" b="1" dirty="0" smtClean="0"/>
              <a:t>B4D2 Scheme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4837962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 smtClean="0"/>
              <a:t>14 Effective Compression Schemes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nitially</a:t>
            </a:r>
            <a:r>
              <a:rPr lang="en-US" dirty="0"/>
              <a:t>, 14 effective compression schemes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were </a:t>
            </a:r>
            <a:r>
              <a:rPr lang="en-US" dirty="0"/>
              <a:t>evaluated from in-place </a:t>
            </a:r>
            <a:r>
              <a:rPr lang="en-US" dirty="0" smtClean="0"/>
              <a:t>compression</a:t>
            </a:r>
          </a:p>
          <a:p>
            <a:pPr lvl="1"/>
            <a:r>
              <a:rPr lang="en-US" dirty="0" smtClean="0"/>
              <a:t>14 compression schemes (including uncompressed) </a:t>
            </a:r>
            <a:br>
              <a:rPr lang="en-US" dirty="0" smtClean="0"/>
            </a:br>
            <a:r>
              <a:rPr lang="en-US" dirty="0" smtClean="0"/>
              <a:t>ordered by sizes after compressing a 64 byte cache line 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/>
              <a:t>each compression/decompression scheme requires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additional </a:t>
            </a:r>
            <a:r>
              <a:rPr lang="en-US" dirty="0"/>
              <a:t>hardware and energy </a:t>
            </a:r>
            <a:r>
              <a:rPr lang="en-US" dirty="0" smtClean="0"/>
              <a:t>overhead</a:t>
            </a:r>
            <a:endParaRPr lang="en-US" dirty="0"/>
          </a:p>
          <a:p>
            <a:r>
              <a:rPr lang="en-US" dirty="0" smtClean="0"/>
              <a:t>by observing above table we can say that </a:t>
            </a:r>
            <a:r>
              <a:rPr lang="en-US" dirty="0"/>
              <a:t>several schemes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have </a:t>
            </a:r>
            <a:r>
              <a:rPr lang="en-US" dirty="0"/>
              <a:t>similar compressed sizes </a:t>
            </a:r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0" y="6231748"/>
            <a:ext cx="381000" cy="457200"/>
          </a:xfrm>
        </p:spPr>
        <p:txBody>
          <a:bodyPr/>
          <a:lstStyle/>
          <a:p>
            <a:pPr>
              <a:defRPr/>
            </a:pPr>
            <a:fld id="{03371380-5758-4F8C-953D-49449DB7D19F}" type="slidenum">
              <a:rPr lang="ko-KR" altLang="en-US" smtClean="0"/>
              <a:pPr>
                <a:defRPr/>
              </a:pPr>
              <a:t>8</a:t>
            </a:fld>
            <a:endParaRPr lang="en-US" altLang="ko-K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8302" y="2449406"/>
            <a:ext cx="6172200" cy="176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3590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7772400" y="5232400"/>
            <a:ext cx="1371600" cy="158115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Tx/>
              <a:buFontTx/>
              <a:buChar char="•"/>
              <a:tabLst/>
            </a:pPr>
            <a:endParaRPr kumimoji="1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06" y="-62346"/>
            <a:ext cx="8970394" cy="731838"/>
          </a:xfrm>
        </p:spPr>
        <p:txBody>
          <a:bodyPr/>
          <a:lstStyle/>
          <a:p>
            <a:r>
              <a:rPr lang="en-US" dirty="0" smtClean="0"/>
              <a:t>Comparison Between 14 Compression Schemes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4730"/>
            <a:ext cx="9144000" cy="6273270"/>
          </a:xfrm>
        </p:spPr>
        <p:txBody>
          <a:bodyPr/>
          <a:lstStyle/>
          <a:p>
            <a:r>
              <a:rPr lang="en-US" dirty="0" smtClean="0"/>
              <a:t>below graph shows the breakdown </a:t>
            </a:r>
            <a:r>
              <a:rPr lang="en-US" dirty="0"/>
              <a:t>of occurrences of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14 </a:t>
            </a:r>
            <a:r>
              <a:rPr lang="en-US" dirty="0"/>
              <a:t>compression schemes (including uncompressed) in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5 </a:t>
            </a:r>
            <a:r>
              <a:rPr lang="en-US" dirty="0"/>
              <a:t>applications with small input </a:t>
            </a:r>
            <a:r>
              <a:rPr lang="en-US" dirty="0" smtClean="0"/>
              <a:t>sets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graph indicates </a:t>
            </a:r>
            <a:r>
              <a:rPr lang="en-US" dirty="0"/>
              <a:t>that several schemes are rarely </a:t>
            </a:r>
            <a:r>
              <a:rPr lang="en-US" dirty="0" smtClean="0"/>
              <a:t>applied</a:t>
            </a:r>
          </a:p>
          <a:p>
            <a:r>
              <a:rPr lang="en-US" dirty="0" smtClean="0"/>
              <a:t>four </a:t>
            </a:r>
            <a:r>
              <a:rPr lang="en-US" dirty="0"/>
              <a:t>dominating compression schemes (ZERO, REP4, REP8, B4D2</a:t>
            </a:r>
            <a:r>
              <a:rPr lang="en-US" dirty="0" smtClean="0"/>
              <a:t>) </a:t>
            </a:r>
            <a:r>
              <a:rPr lang="en-US" dirty="0"/>
              <a:t>are </a:t>
            </a:r>
            <a:r>
              <a:rPr lang="en-US" dirty="0" smtClean="0"/>
              <a:t>selected </a:t>
            </a:r>
            <a:r>
              <a:rPr lang="en-US" dirty="0"/>
              <a:t>to go with uncompressed </a:t>
            </a:r>
            <a:r>
              <a:rPr lang="en-US" dirty="0" smtClean="0"/>
              <a:t>data</a:t>
            </a:r>
            <a:endParaRPr lang="en-US" dirty="0" smtClean="0">
              <a:solidFill>
                <a:srgbClr val="0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597" y="1901881"/>
            <a:ext cx="8358805" cy="315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55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urdue-jkk">
  <a:themeElements>
    <a:clrScheme name="">
      <a:dk1>
        <a:srgbClr val="000000"/>
      </a:dk1>
      <a:lt1>
        <a:srgbClr val="FFFFFF"/>
      </a:lt1>
      <a:dk2>
        <a:srgbClr val="000000"/>
      </a:dk2>
      <a:lt2>
        <a:srgbClr val="5E574E"/>
      </a:lt2>
      <a:accent1>
        <a:srgbClr val="FF6600"/>
      </a:accent1>
      <a:accent2>
        <a:srgbClr val="FFCC00"/>
      </a:accent2>
      <a:accent3>
        <a:srgbClr val="FFFFFF"/>
      </a:accent3>
      <a:accent4>
        <a:srgbClr val="000000"/>
      </a:accent4>
      <a:accent5>
        <a:srgbClr val="FFB8AA"/>
      </a:accent5>
      <a:accent6>
        <a:srgbClr val="E7B900"/>
      </a:accent6>
      <a:hlink>
        <a:srgbClr val="996633"/>
      </a:hlink>
      <a:folHlink>
        <a:srgbClr val="808000"/>
      </a:folHlink>
    </a:clrScheme>
    <a:fontScheme name="purdue-jk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1"/>
          </a:buClr>
          <a:buSzTx/>
          <a:buFontTx/>
          <a:buChar char="•"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1"/>
          </a:buClr>
          <a:buSzTx/>
          <a:buFontTx/>
          <a:buChar char="•"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purdue-jkk 1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FF0000"/>
        </a:accent1>
        <a:accent2>
          <a:srgbClr val="00FF00"/>
        </a:accent2>
        <a:accent3>
          <a:srgbClr val="FFFFFF"/>
        </a:accent3>
        <a:accent4>
          <a:srgbClr val="000000"/>
        </a:accent4>
        <a:accent5>
          <a:srgbClr val="FFAAAA"/>
        </a:accent5>
        <a:accent6>
          <a:srgbClr val="00E700"/>
        </a:accent6>
        <a:hlink>
          <a:srgbClr val="0000FF"/>
        </a:hlink>
        <a:folHlink>
          <a:srgbClr val="FFFF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80500</TotalTime>
  <Words>721</Words>
  <Application>Microsoft Office PowerPoint</Application>
  <PresentationFormat>On-screen Show (4:3)</PresentationFormat>
  <Paragraphs>223</Paragraphs>
  <Slides>24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굴림</vt:lpstr>
      <vt:lpstr>맑은 고딕</vt:lpstr>
      <vt:lpstr>Arial</vt:lpstr>
      <vt:lpstr>DejaVu Sans</vt:lpstr>
      <vt:lpstr>Marlett</vt:lpstr>
      <vt:lpstr>Times New Roman</vt:lpstr>
      <vt:lpstr>purdue-jkk</vt:lpstr>
      <vt:lpstr>Photo Editor Photo</vt:lpstr>
      <vt:lpstr>PowerPoint Presentation</vt:lpstr>
      <vt:lpstr>Outline for Today’s Presentation</vt:lpstr>
      <vt:lpstr>Introduction To Racetrack Memory (RM) </vt:lpstr>
      <vt:lpstr>Bit-interleaved Mapping Of TapeCache </vt:lpstr>
      <vt:lpstr>MRC LLC Design – Fundamental Structure </vt:lpstr>
      <vt:lpstr>MRC LLC Design – In-place Compression </vt:lpstr>
      <vt:lpstr>Compression Schemes</vt:lpstr>
      <vt:lpstr>14 Effective Compression Schemes </vt:lpstr>
      <vt:lpstr>Comparison Between 14 Compression Schemes </vt:lpstr>
      <vt:lpstr>MRC LLC Design – Independent Shifting </vt:lpstr>
      <vt:lpstr>MRC LLC Design – Skewed Alignment </vt:lpstr>
      <vt:lpstr>MRC LLC Design – Skewed Alignment Example</vt:lpstr>
      <vt:lpstr>MRC LLC Design And Operation</vt:lpstr>
      <vt:lpstr>Experimental Methodology/Setup</vt:lpstr>
      <vt:lpstr>LLC Parameters Of Different Memory Technologies </vt:lpstr>
      <vt:lpstr>Performance Comparison Of 6 LLC Schemes</vt:lpstr>
      <vt:lpstr>Energy Consumption Comparison Of 6 LLC Schemes</vt:lpstr>
      <vt:lpstr>Energy breakdown of a 1MB Racetrack</vt:lpstr>
      <vt:lpstr>Conclusion</vt:lpstr>
      <vt:lpstr>PowerPoint Presentation</vt:lpstr>
      <vt:lpstr>PowerPoint Presentation</vt:lpstr>
      <vt:lpstr>STTRAM and Racetrack LLC in GPUs</vt:lpstr>
      <vt:lpstr>L2 Cache Average Dynamic Power</vt:lpstr>
      <vt:lpstr>GPU Total Average Power</vt:lpstr>
    </vt:vector>
  </TitlesOfParts>
  <Company>Colorado State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Robust presentation</dc:title>
  <dc:creator>H. J. Siegel</dc:creator>
  <cp:lastModifiedBy>Aditya Khune</cp:lastModifiedBy>
  <cp:revision>3287</cp:revision>
  <cp:lastPrinted>2000-03-28T19:52:16Z</cp:lastPrinted>
  <dcterms:created xsi:type="dcterms:W3CDTF">1998-06-19T20:33:14Z</dcterms:created>
  <dcterms:modified xsi:type="dcterms:W3CDTF">2015-09-03T16:28:23Z</dcterms:modified>
</cp:coreProperties>
</file>

<file path=docProps/thumbnail.jpeg>
</file>